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3"/>
  </p:notesMasterIdLst>
  <p:sldIdLst>
    <p:sldId id="337" r:id="rId2"/>
    <p:sldId id="336" r:id="rId3"/>
    <p:sldId id="335" r:id="rId4"/>
    <p:sldId id="304" r:id="rId5"/>
    <p:sldId id="343" r:id="rId6"/>
    <p:sldId id="339" r:id="rId7"/>
    <p:sldId id="344" r:id="rId8"/>
    <p:sldId id="322" r:id="rId9"/>
    <p:sldId id="340" r:id="rId10"/>
    <p:sldId id="345" r:id="rId11"/>
    <p:sldId id="341" r:id="rId12"/>
  </p:sldIdLst>
  <p:sldSz cx="9144000" cy="6858000" type="overhead"/>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1FC8E486-2AEC-41F5-8F4F-A89D0AB2F729}">
          <p14:sldIdLst>
            <p14:sldId id="337"/>
            <p14:sldId id="336"/>
            <p14:sldId id="335"/>
            <p14:sldId id="304"/>
            <p14:sldId id="343"/>
            <p14:sldId id="339"/>
            <p14:sldId id="344"/>
            <p14:sldId id="322"/>
            <p14:sldId id="340"/>
            <p14:sldId id="345"/>
            <p14:sldId id="3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yce Tam" initials="JT"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00CC"/>
    <a:srgbClr val="FFCCCC"/>
    <a:srgbClr val="FF33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7319" autoAdjust="0"/>
  </p:normalViewPr>
  <p:slideViewPr>
    <p:cSldViewPr snapToGrid="0">
      <p:cViewPr varScale="1">
        <p:scale>
          <a:sx n="63" d="100"/>
          <a:sy n="63" d="100"/>
        </p:scale>
        <p:origin x="197" y="33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2"/>
            <a:ext cx="2945659" cy="496332"/>
          </a:xfrm>
          <a:prstGeom prst="rect">
            <a:avLst/>
          </a:prstGeom>
        </p:spPr>
        <p:txBody>
          <a:bodyPr vert="horz" lIns="91404" tIns="45702" rIns="91404" bIns="45702" rtlCol="0"/>
          <a:lstStyle>
            <a:lvl1pPr algn="l">
              <a:defRPr sz="1200"/>
            </a:lvl1pPr>
          </a:lstStyle>
          <a:p>
            <a:endParaRPr lang="zh-HK" altLang="en-US"/>
          </a:p>
        </p:txBody>
      </p:sp>
      <p:sp>
        <p:nvSpPr>
          <p:cNvPr id="3" name="日期版面配置區 2"/>
          <p:cNvSpPr>
            <a:spLocks noGrp="1"/>
          </p:cNvSpPr>
          <p:nvPr>
            <p:ph type="dt" idx="1"/>
          </p:nvPr>
        </p:nvSpPr>
        <p:spPr>
          <a:xfrm>
            <a:off x="3850444" y="2"/>
            <a:ext cx="2945659" cy="496332"/>
          </a:xfrm>
          <a:prstGeom prst="rect">
            <a:avLst/>
          </a:prstGeom>
        </p:spPr>
        <p:txBody>
          <a:bodyPr vert="horz" lIns="91404" tIns="45702" rIns="91404" bIns="45702" rtlCol="0"/>
          <a:lstStyle>
            <a:lvl1pPr algn="r">
              <a:defRPr sz="1200"/>
            </a:lvl1pPr>
          </a:lstStyle>
          <a:p>
            <a:fld id="{C83FA49B-47F3-4F0E-9686-24A3811D2267}" type="datetimeFigureOut">
              <a:rPr lang="zh-HK" altLang="en-US" smtClean="0"/>
              <a:t>8/10/2024</a:t>
            </a:fld>
            <a:endParaRPr lang="zh-HK"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4" tIns="45702" rIns="91404" bIns="45702" rtlCol="0" anchor="ctr"/>
          <a:lstStyle/>
          <a:p>
            <a:endParaRPr lang="zh-HK" altLang="en-US"/>
          </a:p>
        </p:txBody>
      </p:sp>
      <p:sp>
        <p:nvSpPr>
          <p:cNvPr id="5" name="備忘稿版面配置區 4"/>
          <p:cNvSpPr>
            <a:spLocks noGrp="1"/>
          </p:cNvSpPr>
          <p:nvPr>
            <p:ph type="body" sz="quarter" idx="3"/>
          </p:nvPr>
        </p:nvSpPr>
        <p:spPr>
          <a:xfrm>
            <a:off x="679769" y="4715154"/>
            <a:ext cx="5438140" cy="4466987"/>
          </a:xfrm>
          <a:prstGeom prst="rect">
            <a:avLst/>
          </a:prstGeom>
        </p:spPr>
        <p:txBody>
          <a:bodyPr vert="horz" lIns="91404" tIns="45702" rIns="91404" bIns="45702"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1" y="9428585"/>
            <a:ext cx="2945659" cy="496332"/>
          </a:xfrm>
          <a:prstGeom prst="rect">
            <a:avLst/>
          </a:prstGeom>
        </p:spPr>
        <p:txBody>
          <a:bodyPr vert="horz" lIns="91404" tIns="45702" rIns="91404" bIns="45702"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4" y="9428585"/>
            <a:ext cx="2945659" cy="496332"/>
          </a:xfrm>
          <a:prstGeom prst="rect">
            <a:avLst/>
          </a:prstGeom>
        </p:spPr>
        <p:txBody>
          <a:bodyPr vert="horz" lIns="91404" tIns="45702" rIns="91404" bIns="45702" rtlCol="0" anchor="b"/>
          <a:lstStyle>
            <a:lvl1pPr algn="r">
              <a:defRPr sz="1200"/>
            </a:lvl1pPr>
          </a:lstStyle>
          <a:p>
            <a:fld id="{942099A8-3A1D-442A-9F1C-88F366B06DCE}" type="slidenum">
              <a:rPr lang="zh-HK" altLang="en-US" smtClean="0"/>
              <a:t>‹#›</a:t>
            </a:fld>
            <a:endParaRPr lang="zh-HK" altLang="en-US"/>
          </a:p>
        </p:txBody>
      </p:sp>
    </p:spTree>
    <p:extLst>
      <p:ext uri="{BB962C8B-B14F-4D97-AF65-F5344CB8AC3E}">
        <p14:creationId xmlns:p14="http://schemas.microsoft.com/office/powerpoint/2010/main" val="278133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28" name="日期版面配置區 27"/>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17" name="頁尾版面配置區 16"/>
          <p:cNvSpPr>
            <a:spLocks noGrp="1"/>
          </p:cNvSpPr>
          <p:nvPr>
            <p:ph type="ftr" sz="quarter" idx="11"/>
          </p:nvPr>
        </p:nvSpPr>
        <p:spPr/>
        <p:txBody>
          <a:bodyPr/>
          <a:lstStyle/>
          <a:p>
            <a:endParaRPr lang="zh-HK" altLang="en-US">
              <a:solidFill>
                <a:srgbClr val="1F2123"/>
              </a:solidFill>
            </a:endParaRPr>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FDD1FA8F-1E54-4BED-8354-D6B7DF0F3C50}" type="slidenum">
              <a:rPr lang="zh-HK" altLang="en-US" smtClean="0"/>
              <a:pPr/>
              <a:t>‹#›</a:t>
            </a:fld>
            <a:endParaRPr lang="zh-HK"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a:t>按一下以編輯母片標題樣式</a:t>
            </a:r>
            <a:endParaRPr kumimoji="0" lang="en-US"/>
          </a:p>
        </p:txBody>
      </p:sp>
    </p:spTree>
    <p:extLst>
      <p:ext uri="{BB962C8B-B14F-4D97-AF65-F5344CB8AC3E}">
        <p14:creationId xmlns:p14="http://schemas.microsoft.com/office/powerpoint/2010/main" val="422002460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243575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963039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92403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5" name="頁尾版面配置區 4"/>
          <p:cNvSpPr>
            <a:spLocks noGrp="1"/>
          </p:cNvSpPr>
          <p:nvPr>
            <p:ph type="ftr" sz="quarter" idx="11"/>
          </p:nvPr>
        </p:nvSpPr>
        <p:spPr>
          <a:xfrm>
            <a:off x="800100" y="6172200"/>
            <a:ext cx="4000500" cy="457200"/>
          </a:xfrm>
        </p:spPr>
        <p:txBody>
          <a:bodyPr/>
          <a:lstStyle/>
          <a:p>
            <a:endParaRPr lang="zh-HK" altLang="en-US">
              <a:solidFill>
                <a:srgbClr val="1F2123"/>
              </a:solidFill>
            </a:endParaRPr>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6" name="投影片編號版面配置區 5"/>
          <p:cNvSpPr>
            <a:spLocks noGrp="1"/>
          </p:cNvSpPr>
          <p:nvPr>
            <p:ph type="sldNum" sz="quarter" idx="12"/>
          </p:nvPr>
        </p:nvSpPr>
        <p:spPr>
          <a:xfrm>
            <a:off x="146304" y="6208776"/>
            <a:ext cx="457200" cy="457200"/>
          </a:xfrm>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37263877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6" name="頁尾版面配置區 5"/>
          <p:cNvSpPr>
            <a:spLocks noGrp="1"/>
          </p:cNvSpPr>
          <p:nvPr>
            <p:ph type="ftr" sz="quarter" idx="11"/>
          </p:nvPr>
        </p:nvSpPr>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303948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7" name="日期版面配置區 6"/>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8" name="頁尾版面配置區 7"/>
          <p:cNvSpPr>
            <a:spLocks noGrp="1"/>
          </p:cNvSpPr>
          <p:nvPr>
            <p:ph type="ftr" sz="quarter" idx="11"/>
          </p:nvPr>
        </p:nvSpPr>
        <p:spPr/>
        <p:txBody>
          <a:bodyPr/>
          <a:lstStyle/>
          <a:p>
            <a:endParaRPr lang="zh-HK" altLang="en-US">
              <a:solidFill>
                <a:srgbClr val="1F2123"/>
              </a:solidFill>
            </a:endParaRPr>
          </a:p>
        </p:txBody>
      </p:sp>
      <p:sp>
        <p:nvSpPr>
          <p:cNvPr id="9" name="投影片編號版面配置區 8"/>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375073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4" name="頁尾版面配置區 3"/>
          <p:cNvSpPr>
            <a:spLocks noGrp="1"/>
          </p:cNvSpPr>
          <p:nvPr>
            <p:ph type="ftr" sz="quarter" idx="11"/>
          </p:nvPr>
        </p:nvSpPr>
        <p:spPr/>
        <p:txBody>
          <a:bodyPr/>
          <a:lstStyle/>
          <a:p>
            <a:endParaRPr lang="zh-HK" altLang="en-US">
              <a:solidFill>
                <a:srgbClr val="1F2123"/>
              </a:solidFill>
            </a:endParaRPr>
          </a:p>
        </p:txBody>
      </p:sp>
      <p:sp>
        <p:nvSpPr>
          <p:cNvPr id="5" name="投影片編號版面配置區 4"/>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380632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3" name="頁尾版面配置區 2"/>
          <p:cNvSpPr>
            <a:spLocks noGrp="1"/>
          </p:cNvSpPr>
          <p:nvPr>
            <p:ph type="ftr" sz="quarter" idx="11"/>
          </p:nvPr>
        </p:nvSpPr>
        <p:spPr/>
        <p:txBody>
          <a:bodyPr/>
          <a:lstStyle/>
          <a:p>
            <a:endParaRPr lang="zh-HK" altLang="en-US">
              <a:solidFill>
                <a:srgbClr val="1F2123"/>
              </a:solidFill>
            </a:endParaRPr>
          </a:p>
        </p:txBody>
      </p:sp>
      <p:sp>
        <p:nvSpPr>
          <p:cNvPr id="4" name="投影片編號版面配置區 3"/>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9995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6" name="頁尾版面配置區 5"/>
          <p:cNvSpPr>
            <a:spLocks noGrp="1"/>
          </p:cNvSpPr>
          <p:nvPr>
            <p:ph type="ftr" sz="quarter" idx="11"/>
          </p:nvPr>
        </p:nvSpPr>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955951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6" name="頁尾版面配置區 5"/>
          <p:cNvSpPr>
            <a:spLocks noGrp="1"/>
          </p:cNvSpPr>
          <p:nvPr>
            <p:ph type="ftr" sz="quarter" idx="11"/>
          </p:nvPr>
        </p:nvSpPr>
        <p:spPr>
          <a:xfrm>
            <a:off x="914400" y="6172200"/>
            <a:ext cx="3886200" cy="457200"/>
          </a:xfrm>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a:xfrm>
            <a:off x="146304" y="6208776"/>
            <a:ext cx="457200" cy="457200"/>
          </a:xfrm>
        </p:spPr>
        <p:txBody>
          <a:bodyPr/>
          <a:lstStyle/>
          <a:p>
            <a:fld id="{FDD1FA8F-1E54-4BED-8354-D6B7DF0F3C50}" type="slidenum">
              <a:rPr lang="zh-HK" altLang="en-US" smtClean="0"/>
              <a:pPr/>
              <a:t>‹#›</a:t>
            </a:fld>
            <a:endParaRPr lang="zh-HK"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a:t>按一下圖示以新增圖片</a:t>
            </a:r>
            <a:endParaRPr kumimoji="0" lang="en-US" dirty="0"/>
          </a:p>
        </p:txBody>
      </p:sp>
    </p:spTree>
    <p:extLst>
      <p:ext uri="{BB962C8B-B14F-4D97-AF65-F5344CB8AC3E}">
        <p14:creationId xmlns:p14="http://schemas.microsoft.com/office/powerpoint/2010/main" val="416762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7F3D858-29B8-461B-9371-649231DCB601}" type="datetimeFigureOut">
              <a:rPr lang="zh-HK" altLang="en-US" smtClean="0">
                <a:solidFill>
                  <a:srgbClr val="1F2123"/>
                </a:solidFill>
              </a:rPr>
              <a:pPr/>
              <a:t>8/10/2024</a:t>
            </a:fld>
            <a:endParaRPr lang="zh-HK" altLang="en-US">
              <a:solidFill>
                <a:srgbClr val="1F2123"/>
              </a:solidFill>
            </a:endParaRPr>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HK" altLang="en-US">
              <a:solidFill>
                <a:srgbClr val="1F2123"/>
              </a:solidFill>
            </a:endParaRPr>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274014422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560860797"/>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40236"/>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 </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4050773750"/>
              </p:ext>
            </p:extLst>
          </p:nvPr>
        </p:nvGraphicFramePr>
        <p:xfrm>
          <a:off x="312418" y="988352"/>
          <a:ext cx="8519164" cy="5396862"/>
        </p:xfrm>
        <a:graphic>
          <a:graphicData uri="http://schemas.openxmlformats.org/drawingml/2006/table">
            <a:tbl>
              <a:tblPr firstRow="1" bandRow="1">
                <a:tableStyleId>{5C22544A-7EE6-4342-B048-85BDC9FD1C3A}</a:tableStyleId>
              </a:tblPr>
              <a:tblGrid>
                <a:gridCol w="702773">
                  <a:extLst>
                    <a:ext uri="{9D8B030D-6E8A-4147-A177-3AD203B41FA5}">
                      <a16:colId xmlns:a16="http://schemas.microsoft.com/office/drawing/2014/main" val="3869904112"/>
                    </a:ext>
                  </a:extLst>
                </a:gridCol>
                <a:gridCol w="7816391">
                  <a:extLst>
                    <a:ext uri="{9D8B030D-6E8A-4147-A177-3AD203B41FA5}">
                      <a16:colId xmlns:a16="http://schemas.microsoft.com/office/drawing/2014/main" val="3547176046"/>
                    </a:ext>
                  </a:extLst>
                </a:gridCol>
              </a:tblGrid>
              <a:tr h="368405">
                <a:tc gridSpan="2">
                  <a:txBody>
                    <a:bodyPr/>
                    <a:lstStyle/>
                    <a:p>
                      <a:pPr algn="ctr"/>
                      <a:r>
                        <a:rPr kumimoji="0" lang="zh-TW" altLang="en-US" sz="1400" b="1" kern="1200" dirty="0">
                          <a:solidFill>
                            <a:schemeClr val="tx1"/>
                          </a:solidFill>
                          <a:effectLst/>
                          <a:latin typeface="+mn-lt"/>
                          <a:ea typeface="+mn-ea"/>
                          <a:cs typeface="+mn-cs"/>
                        </a:rPr>
                        <a:t>第一周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73577">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代祷单位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1019022">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2/10</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kern="1200" dirty="0">
                          <a:solidFill>
                            <a:schemeClr val="dk1"/>
                          </a:solidFill>
                          <a:effectLst/>
                          <a:latin typeface="+mn-lt"/>
                          <a:ea typeface="+mn-ea"/>
                          <a:cs typeface="+mn-cs"/>
                        </a:rPr>
                        <a:t> </a:t>
                      </a:r>
                    </a:p>
                    <a:p>
                      <a:r>
                        <a:rPr kumimoji="0" lang="zh-TW" altLang="en-US" sz="1200" b="1" kern="1200" dirty="0">
                          <a:solidFill>
                            <a:schemeClr val="dk1"/>
                          </a:solidFill>
                          <a:effectLst/>
                          <a:latin typeface="+mn-lt"/>
                          <a:ea typeface="+mn-ea"/>
                          <a:cs typeface="+mn-cs"/>
                        </a:rPr>
                        <a:t>露宿者综合服务</a:t>
                      </a:r>
                    </a:p>
                    <a:p>
                      <a:r>
                        <a:rPr kumimoji="0" lang="zh-TW" altLang="en-US" sz="1200" b="1" kern="1200" dirty="0">
                          <a:solidFill>
                            <a:schemeClr val="dk1"/>
                          </a:solidFill>
                          <a:effectLst/>
                          <a:latin typeface="+mn-lt"/>
                          <a:ea typeface="+mn-ea"/>
                          <a:cs typeface="+mn-cs"/>
                        </a:rPr>
                        <a:t>助理高级主任</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罗嘉明先生</a:t>
                      </a:r>
                    </a:p>
                    <a:p>
                      <a:r>
                        <a:rPr kumimoji="0" lang="zh-TW" altLang="en-US" sz="1200" b="1" kern="1200" dirty="0">
                          <a:solidFill>
                            <a:schemeClr val="dk1"/>
                          </a:solidFill>
                          <a:effectLst/>
                          <a:latin typeface="+mn-lt"/>
                          <a:ea typeface="+mn-ea"/>
                          <a:cs typeface="+mn-cs"/>
                        </a:rPr>
                        <a:t>代祷</a:t>
                      </a:r>
                      <a:r>
                        <a:rPr kumimoji="0" lang="en-US" altLang="zh-TW" sz="1200" b="1" kern="1200" dirty="0">
                          <a:solidFill>
                            <a:schemeClr val="dk1"/>
                          </a:solidFill>
                          <a:effectLst/>
                          <a:latin typeface="+mn-lt"/>
                          <a:ea typeface="+mn-ea"/>
                          <a:cs typeface="+mn-cs"/>
                        </a:rPr>
                        <a:t>:</a:t>
                      </a:r>
                    </a:p>
                    <a:p>
                      <a:r>
                        <a:rPr kumimoji="0" lang="en-US" altLang="zh-TW" sz="1200" kern="1200" dirty="0">
                          <a:solidFill>
                            <a:schemeClr val="dk1"/>
                          </a:solidFill>
                          <a:effectLst/>
                          <a:latin typeface="+mn-lt"/>
                          <a:ea typeface="+mn-ea"/>
                          <a:cs typeface="+mn-cs"/>
                        </a:rPr>
                        <a:t>1.</a:t>
                      </a:r>
                      <a:r>
                        <a:rPr kumimoji="0" lang="zh-TW" altLang="en-US" sz="1200" kern="1200" dirty="0">
                          <a:solidFill>
                            <a:schemeClr val="dk1"/>
                          </a:solidFill>
                          <a:effectLst/>
                          <a:latin typeface="+mn-lt"/>
                          <a:ea typeface="+mn-ea"/>
                          <a:cs typeface="+mn-cs"/>
                        </a:rPr>
                        <a:t>为我们一众服务使用者及同工的健康祷告。</a:t>
                      </a:r>
                    </a:p>
                    <a:p>
                      <a:r>
                        <a:rPr kumimoji="0" lang="en-US" altLang="zh-TW" sz="1200" kern="1200" dirty="0">
                          <a:solidFill>
                            <a:schemeClr val="dk1"/>
                          </a:solidFill>
                          <a:effectLst/>
                          <a:latin typeface="+mn-lt"/>
                          <a:ea typeface="+mn-ea"/>
                          <a:cs typeface="+mn-cs"/>
                        </a:rPr>
                        <a:t>2.</a:t>
                      </a:r>
                      <a:r>
                        <a:rPr kumimoji="0" lang="zh-TW" altLang="en-US" sz="1200" kern="1200" dirty="0">
                          <a:solidFill>
                            <a:schemeClr val="dk1"/>
                          </a:solidFill>
                          <a:effectLst/>
                          <a:latin typeface="+mn-lt"/>
                          <a:ea typeface="+mn-ea"/>
                          <a:cs typeface="+mn-cs"/>
                        </a:rPr>
                        <a:t>为着未知的前路，求主加力给单位同工，使我们得着智慧。并在日常的服务中，继续带着信心和平安去迎接未来的挑战。</a:t>
                      </a:r>
                    </a:p>
                    <a:p>
                      <a:endParaRPr kumimoji="0" lang="zh-TW" altLang="zh-HK"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6613716"/>
                  </a:ext>
                </a:extLst>
              </a:tr>
              <a:tr h="74696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a:ea typeface="細明體"/>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3/10</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en-US" altLang="zh-TW" sz="1200"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全球祈祷日</a:t>
                      </a:r>
                    </a:p>
                    <a:p>
                      <a:pPr marL="0" lvl="0" indent="0">
                        <a:buFont typeface="+mj-lt"/>
                        <a:buNone/>
                      </a:pPr>
                      <a:r>
                        <a:rPr kumimoji="0" lang="zh-TW" altLang="en-US" sz="1200" b="1" kern="1200" dirty="0">
                          <a:solidFill>
                            <a:schemeClr val="dk1"/>
                          </a:solidFill>
                          <a:effectLst/>
                          <a:latin typeface="+mn-lt"/>
                          <a:ea typeface="+mn-ea"/>
                          <a:cs typeface="+mn-cs"/>
                        </a:rPr>
                        <a:t>新西兰、斐济、汤加及萨摩亚地域</a:t>
                      </a:r>
                    </a:p>
                    <a:p>
                      <a:pPr marL="0" lvl="0" indent="0">
                        <a:buFont typeface="+mj-lt"/>
                        <a:buNone/>
                      </a:pPr>
                      <a:r>
                        <a:rPr kumimoji="0" lang="zh-TW" altLang="en-US" sz="1200" b="1" kern="1200" dirty="0">
                          <a:solidFill>
                            <a:schemeClr val="dk1"/>
                          </a:solidFill>
                          <a:effectLst/>
                          <a:latin typeface="+mn-lt"/>
                          <a:ea typeface="+mn-ea"/>
                          <a:cs typeface="+mn-cs"/>
                        </a:rPr>
                        <a:t>地域总指挥</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甘马可中将</a:t>
                      </a:r>
                    </a:p>
                    <a:p>
                      <a:pPr marL="0" lvl="0" indent="0">
                        <a:buFont typeface="+mj-lt"/>
                        <a:buNone/>
                      </a:pPr>
                      <a:r>
                        <a:rPr kumimoji="0" lang="zh-TW" altLang="en-US" sz="1200" b="1" kern="1200" dirty="0">
                          <a:solidFill>
                            <a:schemeClr val="dk1"/>
                          </a:solidFill>
                          <a:effectLst/>
                          <a:latin typeface="+mn-lt"/>
                          <a:ea typeface="+mn-ea"/>
                          <a:cs typeface="+mn-cs"/>
                        </a:rPr>
                        <a:t>地域秘书长</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卫颂和准将</a:t>
                      </a:r>
                    </a:p>
                    <a:p>
                      <a:pPr marL="0" lvl="0" indent="0">
                        <a:buFont typeface="+mj-lt"/>
                        <a:buNone/>
                      </a:pPr>
                      <a:endParaRPr kumimoji="0" lang="zh-TW" altLang="en-US" sz="1200" kern="1200" dirty="0">
                        <a:solidFill>
                          <a:schemeClr val="dk1"/>
                        </a:solidFill>
                        <a:effectLst/>
                        <a:latin typeface="+mn-lt"/>
                        <a:ea typeface="+mn-ea"/>
                        <a:cs typeface="+mn-cs"/>
                      </a:endParaRPr>
                    </a:p>
                    <a:p>
                      <a:pPr marL="0" lvl="0" indent="0">
                        <a:buFont typeface="+mj-lt"/>
                        <a:buNone/>
                      </a:pPr>
                      <a:r>
                        <a:rPr kumimoji="0" lang="zh-TW" altLang="en-US" sz="1200" kern="1200" dirty="0">
                          <a:solidFill>
                            <a:schemeClr val="dk1"/>
                          </a:solidFill>
                          <a:effectLst/>
                          <a:latin typeface="+mn-lt"/>
                          <a:ea typeface="+mn-ea"/>
                          <a:cs typeface="+mn-cs"/>
                        </a:rPr>
                        <a:t>军官 </a:t>
                      </a:r>
                      <a:r>
                        <a:rPr kumimoji="0" lang="en-US" altLang="zh-TW" sz="1200" kern="1200" dirty="0">
                          <a:solidFill>
                            <a:schemeClr val="dk1"/>
                          </a:solidFill>
                          <a:effectLst/>
                          <a:latin typeface="+mn-lt"/>
                          <a:ea typeface="+mn-ea"/>
                          <a:cs typeface="+mn-cs"/>
                        </a:rPr>
                        <a:t>524 ( </a:t>
                      </a:r>
                      <a:r>
                        <a:rPr kumimoji="0" lang="zh-TW" altLang="en-US" sz="1200" kern="1200" dirty="0">
                          <a:solidFill>
                            <a:schemeClr val="dk1"/>
                          </a:solidFill>
                          <a:effectLst/>
                          <a:latin typeface="+mn-lt"/>
                          <a:ea typeface="+mn-ea"/>
                          <a:cs typeface="+mn-cs"/>
                        </a:rPr>
                        <a:t>在职 </a:t>
                      </a:r>
                      <a:r>
                        <a:rPr kumimoji="0" lang="en-US" altLang="zh-TW" sz="1200" kern="1200" dirty="0">
                          <a:solidFill>
                            <a:schemeClr val="dk1"/>
                          </a:solidFill>
                          <a:effectLst/>
                          <a:latin typeface="+mn-lt"/>
                          <a:ea typeface="+mn-ea"/>
                          <a:cs typeface="+mn-cs"/>
                        </a:rPr>
                        <a:t>258 /  </a:t>
                      </a:r>
                      <a:r>
                        <a:rPr kumimoji="0" lang="zh-TW" altLang="en-US" sz="1200" kern="1200" dirty="0">
                          <a:solidFill>
                            <a:schemeClr val="dk1"/>
                          </a:solidFill>
                          <a:effectLst/>
                          <a:latin typeface="+mn-lt"/>
                          <a:ea typeface="+mn-ea"/>
                          <a:cs typeface="+mn-cs"/>
                        </a:rPr>
                        <a:t>退休 </a:t>
                      </a:r>
                      <a:r>
                        <a:rPr kumimoji="0" lang="en-US" altLang="zh-TW" sz="1200" kern="1200" dirty="0">
                          <a:solidFill>
                            <a:schemeClr val="dk1"/>
                          </a:solidFill>
                          <a:effectLst/>
                          <a:latin typeface="+mn-lt"/>
                          <a:ea typeface="+mn-ea"/>
                          <a:cs typeface="+mn-cs"/>
                        </a:rPr>
                        <a:t>266)  </a:t>
                      </a:r>
                      <a:r>
                        <a:rPr kumimoji="0" lang="zh-TW" altLang="en-US" sz="1200" kern="1200" dirty="0">
                          <a:solidFill>
                            <a:schemeClr val="dk1"/>
                          </a:solidFill>
                          <a:effectLst/>
                          <a:latin typeface="+mn-lt"/>
                          <a:ea typeface="+mn-ea"/>
                          <a:cs typeface="+mn-cs"/>
                        </a:rPr>
                        <a:t>辅助上尉 </a:t>
                      </a:r>
                      <a:r>
                        <a:rPr kumimoji="0" lang="en-US" altLang="zh-TW" sz="1200" kern="1200" dirty="0">
                          <a:solidFill>
                            <a:schemeClr val="dk1"/>
                          </a:solidFill>
                          <a:effectLst/>
                          <a:latin typeface="+mn-lt"/>
                          <a:ea typeface="+mn-ea"/>
                          <a:cs typeface="+mn-cs"/>
                        </a:rPr>
                        <a:t>4   </a:t>
                      </a:r>
                      <a:r>
                        <a:rPr kumimoji="0" lang="zh-TW" altLang="en-US" sz="1200" kern="1200" dirty="0">
                          <a:solidFill>
                            <a:schemeClr val="dk1"/>
                          </a:solidFill>
                          <a:effectLst/>
                          <a:latin typeface="+mn-lt"/>
                          <a:ea typeface="+mn-ea"/>
                          <a:cs typeface="+mn-cs"/>
                        </a:rPr>
                        <a:t>委员 </a:t>
                      </a:r>
                      <a:r>
                        <a:rPr kumimoji="0" lang="en-US" altLang="zh-TW" sz="1200" kern="1200" dirty="0">
                          <a:solidFill>
                            <a:schemeClr val="dk1"/>
                          </a:solidFill>
                          <a:effectLst/>
                          <a:latin typeface="+mn-lt"/>
                          <a:ea typeface="+mn-ea"/>
                          <a:cs typeface="+mn-cs"/>
                        </a:rPr>
                        <a:t>8   </a:t>
                      </a:r>
                      <a:r>
                        <a:rPr kumimoji="0" lang="zh-TW" altLang="en-US" sz="1200" kern="1200" dirty="0">
                          <a:solidFill>
                            <a:schemeClr val="dk1"/>
                          </a:solidFill>
                          <a:effectLst/>
                          <a:latin typeface="+mn-lt"/>
                          <a:ea typeface="+mn-ea"/>
                          <a:cs typeface="+mn-cs"/>
                        </a:rPr>
                        <a:t>学员 </a:t>
                      </a:r>
                      <a:r>
                        <a:rPr kumimoji="0" lang="en-US" altLang="zh-TW" sz="1200" kern="1200" dirty="0">
                          <a:solidFill>
                            <a:schemeClr val="dk1"/>
                          </a:solidFill>
                          <a:effectLst/>
                          <a:latin typeface="+mn-lt"/>
                          <a:ea typeface="+mn-ea"/>
                          <a:cs typeface="+mn-cs"/>
                        </a:rPr>
                        <a:t>21     </a:t>
                      </a:r>
                      <a:r>
                        <a:rPr kumimoji="0" lang="zh-TW" altLang="en-US" sz="1200" kern="1200" dirty="0">
                          <a:solidFill>
                            <a:schemeClr val="dk1"/>
                          </a:solidFill>
                          <a:effectLst/>
                          <a:latin typeface="+mn-lt"/>
                          <a:ea typeface="+mn-ea"/>
                          <a:cs typeface="+mn-cs"/>
                        </a:rPr>
                        <a:t>雇员 </a:t>
                      </a:r>
                      <a:r>
                        <a:rPr kumimoji="0" lang="en-US" altLang="zh-TW" sz="1200" kern="1200" dirty="0">
                          <a:solidFill>
                            <a:schemeClr val="dk1"/>
                          </a:solidFill>
                          <a:effectLst/>
                          <a:latin typeface="+mn-lt"/>
                          <a:ea typeface="+mn-ea"/>
                          <a:cs typeface="+mn-cs"/>
                        </a:rPr>
                        <a:t>1,954</a:t>
                      </a:r>
                    </a:p>
                    <a:p>
                      <a:pPr marL="0" lvl="0" indent="0">
                        <a:buFont typeface="+mj-lt"/>
                        <a:buNone/>
                      </a:pPr>
                      <a:r>
                        <a:rPr kumimoji="0" lang="zh-TW" altLang="en-US" sz="1200" kern="1200" dirty="0">
                          <a:solidFill>
                            <a:schemeClr val="dk1"/>
                          </a:solidFill>
                          <a:effectLst/>
                          <a:latin typeface="+mn-lt"/>
                          <a:ea typeface="+mn-ea"/>
                          <a:cs typeface="+mn-cs"/>
                        </a:rPr>
                        <a:t>部队 </a:t>
                      </a:r>
                      <a:r>
                        <a:rPr kumimoji="0" lang="en-US" altLang="zh-TW" sz="1200" kern="1200" dirty="0">
                          <a:solidFill>
                            <a:schemeClr val="dk1"/>
                          </a:solidFill>
                          <a:effectLst/>
                          <a:latin typeface="+mn-lt"/>
                          <a:ea typeface="+mn-ea"/>
                          <a:cs typeface="+mn-cs"/>
                        </a:rPr>
                        <a:t>90  </a:t>
                      </a:r>
                      <a:r>
                        <a:rPr kumimoji="0" lang="zh-TW" altLang="en-US" sz="1200" kern="1200" dirty="0">
                          <a:solidFill>
                            <a:schemeClr val="dk1"/>
                          </a:solidFill>
                          <a:effectLst/>
                          <a:latin typeface="+mn-lt"/>
                          <a:ea typeface="+mn-ea"/>
                          <a:cs typeface="+mn-cs"/>
                        </a:rPr>
                        <a:t>分队 </a:t>
                      </a:r>
                      <a:r>
                        <a:rPr kumimoji="0" lang="en-US" altLang="zh-TW" sz="1200" kern="1200" dirty="0">
                          <a:solidFill>
                            <a:schemeClr val="dk1"/>
                          </a:solidFill>
                          <a:effectLst/>
                          <a:latin typeface="+mn-lt"/>
                          <a:ea typeface="+mn-ea"/>
                          <a:cs typeface="+mn-cs"/>
                        </a:rPr>
                        <a:t>18    </a:t>
                      </a:r>
                      <a:r>
                        <a:rPr kumimoji="0" lang="zh-TW" altLang="en-US" sz="1200" kern="1200" dirty="0">
                          <a:solidFill>
                            <a:schemeClr val="dk1"/>
                          </a:solidFill>
                          <a:effectLst/>
                          <a:latin typeface="+mn-lt"/>
                          <a:ea typeface="+mn-ea"/>
                          <a:cs typeface="+mn-cs"/>
                        </a:rPr>
                        <a:t>长年军 </a:t>
                      </a:r>
                      <a:r>
                        <a:rPr kumimoji="0" lang="en-US" altLang="zh-TW" sz="1200" kern="1200" dirty="0">
                          <a:solidFill>
                            <a:schemeClr val="dk1"/>
                          </a:solidFill>
                          <a:effectLst/>
                          <a:latin typeface="+mn-lt"/>
                          <a:ea typeface="+mn-ea"/>
                          <a:cs typeface="+mn-cs"/>
                        </a:rPr>
                        <a:t>4,595   </a:t>
                      </a:r>
                      <a:r>
                        <a:rPr kumimoji="0" lang="zh-TW" altLang="en-US" sz="1200" kern="1200" dirty="0">
                          <a:solidFill>
                            <a:schemeClr val="dk1"/>
                          </a:solidFill>
                          <a:effectLst/>
                          <a:latin typeface="+mn-lt"/>
                          <a:ea typeface="+mn-ea"/>
                          <a:cs typeface="+mn-cs"/>
                        </a:rPr>
                        <a:t>救世军之友 </a:t>
                      </a:r>
                      <a:r>
                        <a:rPr kumimoji="0" lang="en-US" altLang="zh-TW" sz="1200" kern="1200" dirty="0">
                          <a:solidFill>
                            <a:schemeClr val="dk1"/>
                          </a:solidFill>
                          <a:effectLst/>
                          <a:latin typeface="+mn-lt"/>
                          <a:ea typeface="+mn-ea"/>
                          <a:cs typeface="+mn-cs"/>
                        </a:rPr>
                        <a:t>1,427   </a:t>
                      </a:r>
                      <a:r>
                        <a:rPr kumimoji="0" lang="zh-TW" altLang="en-US" sz="1200" kern="1200" dirty="0">
                          <a:solidFill>
                            <a:schemeClr val="dk1"/>
                          </a:solidFill>
                          <a:effectLst/>
                          <a:latin typeface="+mn-lt"/>
                          <a:ea typeface="+mn-ea"/>
                          <a:cs typeface="+mn-cs"/>
                        </a:rPr>
                        <a:t>青年兵 </a:t>
                      </a:r>
                      <a:r>
                        <a:rPr kumimoji="0" lang="en-US" altLang="zh-TW" sz="1200" kern="1200" dirty="0">
                          <a:solidFill>
                            <a:schemeClr val="dk1"/>
                          </a:solidFill>
                          <a:effectLst/>
                          <a:latin typeface="+mn-lt"/>
                          <a:ea typeface="+mn-ea"/>
                          <a:cs typeface="+mn-cs"/>
                        </a:rPr>
                        <a:t>679</a:t>
                      </a:r>
                    </a:p>
                    <a:p>
                      <a:pPr marL="0" lvl="0" indent="0">
                        <a:buFont typeface="+mj-lt"/>
                        <a:buNone/>
                      </a:pPr>
                      <a:r>
                        <a:rPr kumimoji="0" lang="zh-TW" altLang="en-US" sz="1200" b="1" kern="1200" dirty="0">
                          <a:solidFill>
                            <a:schemeClr val="dk1"/>
                          </a:solidFill>
                          <a:effectLst/>
                          <a:latin typeface="+mn-lt"/>
                          <a:ea typeface="+mn-ea"/>
                          <a:cs typeface="+mn-cs"/>
                        </a:rPr>
                        <a:t>代祷：</a:t>
                      </a:r>
                    </a:p>
                    <a:p>
                      <a:pPr marL="0" lvl="0" indent="0">
                        <a:buFont typeface="+mj-lt"/>
                        <a:buNone/>
                      </a:pPr>
                      <a:r>
                        <a:rPr kumimoji="0" lang="zh-TW" altLang="en-US" sz="1200" b="1" kern="1200" dirty="0">
                          <a:solidFill>
                            <a:schemeClr val="dk1"/>
                          </a:solidFill>
                          <a:effectLst/>
                          <a:latin typeface="+mn-lt"/>
                          <a:ea typeface="+mn-ea"/>
                          <a:cs typeface="+mn-cs"/>
                        </a:rPr>
                        <a:t>整个地域</a:t>
                      </a:r>
                    </a:p>
                    <a:p>
                      <a:pPr marL="0" lvl="0" indent="0">
                        <a:buFont typeface="+mj-lt"/>
                        <a:buNone/>
                      </a:pPr>
                      <a:r>
                        <a:rPr kumimoji="0" lang="zh-TW" altLang="en-US" sz="1200" kern="1200" dirty="0">
                          <a:solidFill>
                            <a:schemeClr val="dk1"/>
                          </a:solidFill>
                          <a:effectLst/>
                          <a:latin typeface="+mn-lt"/>
                          <a:ea typeface="+mn-ea"/>
                          <a:cs typeface="+mn-cs"/>
                        </a:rPr>
                        <a:t>赞美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感谢神在我们的「复原教会」中作美好的工，让这些教会蓬勃发展，会众与信仰有紧密的连结。整个地域的崇拜出席人数也有所增加。</a:t>
                      </a:r>
                    </a:p>
                    <a:p>
                      <a:pPr marL="0" lvl="0" indent="0">
                        <a:buFont typeface="+mj-lt"/>
                        <a:buNone/>
                      </a:pPr>
                      <a:r>
                        <a:rPr kumimoji="0" lang="zh-TW" altLang="en-US" sz="1200" kern="1200" dirty="0">
                          <a:solidFill>
                            <a:schemeClr val="dk1"/>
                          </a:solidFill>
                          <a:effectLst/>
                          <a:latin typeface="+mn-lt"/>
                          <a:ea typeface="+mn-ea"/>
                          <a:cs typeface="+mn-cs"/>
                        </a:rPr>
                        <a:t>代祷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求神在地域争取自负盈亏的过程中带领我们并赐我们智慧，确保我们是在作资源的好管家，以成就我们的愿景和使命，见证使命为神的国度带来更大的影响。</a:t>
                      </a:r>
                    </a:p>
                    <a:p>
                      <a:pPr marL="0" lvl="0" indent="0">
                        <a:buFont typeface="+mj-lt"/>
                        <a:buNone/>
                      </a:pPr>
                      <a:r>
                        <a:rPr kumimoji="0" lang="zh-TW" altLang="en-US" sz="1200" b="1" kern="1200" dirty="0">
                          <a:solidFill>
                            <a:schemeClr val="dk1"/>
                          </a:solidFill>
                          <a:effectLst/>
                          <a:latin typeface="+mn-lt"/>
                          <a:ea typeface="+mn-ea"/>
                          <a:cs typeface="+mn-cs"/>
                        </a:rPr>
                        <a:t>新西兰</a:t>
                      </a:r>
                    </a:p>
                    <a:p>
                      <a:pPr marL="0" lvl="0" indent="0">
                        <a:buFont typeface="+mj-lt"/>
                        <a:buNone/>
                      </a:pPr>
                      <a:r>
                        <a:rPr kumimoji="0" lang="zh-TW" altLang="en-US" sz="1200" kern="1200" dirty="0">
                          <a:solidFill>
                            <a:schemeClr val="dk1"/>
                          </a:solidFill>
                          <a:effectLst/>
                          <a:latin typeface="+mn-lt"/>
                          <a:ea typeface="+mn-ea"/>
                          <a:cs typeface="+mn-cs"/>
                        </a:rPr>
                        <a:t>赞美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感谢神让今年新西兰推行新的本地宣教企划和互联支持网络的过程中能顺利过渡。</a:t>
                      </a:r>
                    </a:p>
                    <a:p>
                      <a:pPr marL="0" lvl="0" indent="0">
                        <a:buFont typeface="+mj-lt"/>
                        <a:buNone/>
                      </a:pPr>
                      <a:r>
                        <a:rPr kumimoji="0" lang="zh-TW" altLang="en-US" sz="1200" kern="1200" dirty="0">
                          <a:solidFill>
                            <a:schemeClr val="dk1"/>
                          </a:solidFill>
                          <a:effectLst/>
                          <a:latin typeface="+mn-lt"/>
                          <a:ea typeface="+mn-ea"/>
                          <a:cs typeface="+mn-cs"/>
                        </a:rPr>
                        <a:t>代祷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愿</a:t>
                      </a:r>
                      <a:r>
                        <a:rPr kumimoji="0" lang="en-US" altLang="zh-TW" sz="1200" kern="1200" dirty="0">
                          <a:solidFill>
                            <a:schemeClr val="dk1"/>
                          </a:solidFill>
                          <a:effectLst/>
                          <a:latin typeface="+mn-lt"/>
                          <a:ea typeface="+mn-ea"/>
                          <a:cs typeface="+mn-cs"/>
                        </a:rPr>
                        <a:t>2025</a:t>
                      </a:r>
                      <a:r>
                        <a:rPr kumimoji="0" lang="zh-TW" altLang="en-US" sz="1200" kern="1200" dirty="0">
                          <a:solidFill>
                            <a:schemeClr val="dk1"/>
                          </a:solidFill>
                          <a:effectLst/>
                          <a:latin typeface="+mn-lt"/>
                          <a:ea typeface="+mn-ea"/>
                          <a:cs typeface="+mn-cs"/>
                        </a:rPr>
                        <a:t>年会有更多候补员。我们渴望有更多人会回应神的呼召，投身全时间事奉。</a:t>
                      </a:r>
                      <a:endParaRPr kumimoji="0" lang="en-US" altLang="zh-TW" sz="1200" kern="1200" dirty="0">
                        <a:solidFill>
                          <a:schemeClr val="dk1"/>
                        </a:solidFill>
                        <a:effectLst/>
                        <a:latin typeface="+mn-lt"/>
                        <a:ea typeface="+mn-ea"/>
                        <a:cs typeface="+mn-cs"/>
                      </a:endParaRPr>
                    </a:p>
                    <a:p>
                      <a:pPr marL="0" lvl="0" indent="0">
                        <a:buFont typeface="+mj-lt"/>
                        <a:buNone/>
                      </a:pPr>
                      <a:endParaRPr kumimoji="0" lang="zh-TW" altLang="zh-HK"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8448509"/>
                  </a:ext>
                </a:extLst>
              </a:tr>
            </a:tbl>
          </a:graphicData>
        </a:graphic>
      </p:graphicFrame>
      <p:sp>
        <p:nvSpPr>
          <p:cNvPr id="2" name="矩形 11">
            <a:extLst>
              <a:ext uri="{FF2B5EF4-FFF2-40B4-BE49-F238E27FC236}">
                <a16:creationId xmlns:a16="http://schemas.microsoft.com/office/drawing/2014/main" id="{76DF10F1-602B-2DFF-D86B-8D75FBEFFB5A}"/>
              </a:ext>
            </a:extLst>
          </p:cNvPr>
          <p:cNvSpPr/>
          <p:nvPr/>
        </p:nvSpPr>
        <p:spPr>
          <a:xfrm>
            <a:off x="2844318" y="104281"/>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3315243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9</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1992522847"/>
              </p:ext>
            </p:extLst>
          </p:nvPr>
        </p:nvGraphicFramePr>
        <p:xfrm>
          <a:off x="454743" y="1053183"/>
          <a:ext cx="8515867" cy="5486400"/>
        </p:xfrm>
        <a:graphic>
          <a:graphicData uri="http://schemas.openxmlformats.org/drawingml/2006/table">
            <a:tbl>
              <a:tblPr firstRow="1" bandRow="1">
                <a:tableStyleId>{5C22544A-7EE6-4342-B048-85BDC9FD1C3A}</a:tableStyleId>
              </a:tblPr>
              <a:tblGrid>
                <a:gridCol w="582930">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第四週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2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2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2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28/10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en-US" altLang="zh-TW" sz="1200"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地域婦女事工</a:t>
                      </a:r>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地域婦女事</a:t>
                      </a:r>
                      <a:r>
                        <a:rPr kumimoji="0" lang="zh-TW" altLang="en-US" sz="1200" kern="1200" dirty="0">
                          <a:solidFill>
                            <a:schemeClr val="dk1"/>
                          </a:solidFill>
                          <a:effectLst/>
                          <a:latin typeface="+mn-lt"/>
                          <a:ea typeface="+mn-ea"/>
                          <a:cs typeface="+mn-cs"/>
                        </a:rPr>
                        <a:t>工會長秘書</a:t>
                      </a:r>
                      <a:r>
                        <a:rPr kumimoji="0" lang="en-US" altLang="zh-TW" sz="1200" kern="1200" dirty="0">
                          <a:solidFill>
                            <a:schemeClr val="dk1"/>
                          </a:solidFill>
                          <a:effectLst/>
                          <a:latin typeface="+mn-lt"/>
                          <a:ea typeface="+mn-ea"/>
                          <a:cs typeface="+mn-cs"/>
                        </a:rPr>
                        <a:t>﹕</a:t>
                      </a:r>
                      <a:r>
                        <a:rPr kumimoji="0" lang="zh-TW" altLang="en-US" sz="1200" kern="1200" dirty="0">
                          <a:solidFill>
                            <a:schemeClr val="dk1"/>
                          </a:solidFill>
                          <a:effectLst/>
                          <a:latin typeface="+mn-lt"/>
                          <a:ea typeface="+mn-ea"/>
                          <a:cs typeface="+mn-cs"/>
                        </a:rPr>
                        <a:t>麥彭黛麗准將</a:t>
                      </a:r>
                      <a:endParaRPr kumimoji="0" lang="en-US" altLang="zh-TW" sz="1200" kern="1200" dirty="0">
                        <a:solidFill>
                          <a:schemeClr val="dk1"/>
                        </a:solidFill>
                        <a:effectLst/>
                        <a:latin typeface="+mn-lt"/>
                        <a:ea typeface="+mn-ea"/>
                        <a:cs typeface="+mn-cs"/>
                      </a:endParaRPr>
                    </a:p>
                    <a:p>
                      <a:r>
                        <a:rPr kumimoji="0" lang="zh-TW" altLang="en-US" sz="1200" kern="1200" dirty="0">
                          <a:solidFill>
                            <a:schemeClr val="dk1"/>
                          </a:solidFill>
                          <a:effectLst/>
                          <a:latin typeface="+mn-lt"/>
                          <a:ea typeface="+mn-ea"/>
                          <a:cs typeface="+mn-cs"/>
                        </a:rPr>
                        <a:t>代禱</a:t>
                      </a:r>
                      <a:r>
                        <a:rPr kumimoji="0" lang="en-US" altLang="zh-TW" sz="1200" kern="1200" dirty="0">
                          <a:solidFill>
                            <a:schemeClr val="dk1"/>
                          </a:solidFill>
                          <a:effectLst/>
                          <a:latin typeface="+mn-lt"/>
                          <a:ea typeface="+mn-ea"/>
                          <a:cs typeface="+mn-cs"/>
                        </a:rPr>
                        <a:t>﹕</a:t>
                      </a:r>
                    </a:p>
                    <a:p>
                      <a:pPr marL="228600" indent="-228600">
                        <a:buFont typeface="+mj-lt"/>
                        <a:buAutoNum type="arabicPeriod"/>
                      </a:pPr>
                      <a:r>
                        <a:rPr kumimoji="0" lang="zh-TW" altLang="en-US" sz="1200" kern="1200" dirty="0">
                          <a:solidFill>
                            <a:schemeClr val="dk1"/>
                          </a:solidFill>
                          <a:effectLst/>
                          <a:latin typeface="+mn-lt"/>
                          <a:ea typeface="+mn-ea"/>
                          <a:cs typeface="+mn-cs"/>
                        </a:rPr>
                        <a:t>祈禱神賜我們的女軍官、軍兵和救世軍之友智慧和明白，讓她們在職場和家中活出基督徒的生命。</a:t>
                      </a:r>
                    </a:p>
                    <a:p>
                      <a:pPr marL="228600" indent="-228600">
                        <a:buFont typeface="+mj-lt"/>
                        <a:buAutoNum type="arabicPeriod"/>
                      </a:pPr>
                      <a:r>
                        <a:rPr kumimoji="0" lang="zh-TW" altLang="en-US" sz="1200" kern="1200" dirty="0">
                          <a:solidFill>
                            <a:schemeClr val="dk1"/>
                          </a:solidFill>
                          <a:effectLst/>
                          <a:latin typeface="+mn-lt"/>
                          <a:ea typeface="+mn-ea"/>
                          <a:cs typeface="+mn-cs"/>
                        </a:rPr>
                        <a:t>祈禱我們的女士們會對聖靈在她們生命中所作的工更加敏感，更深切地渴慕公義和神的話語，而聖靈會讓她們熱切想與他人分享信仰和見證他人被耶穌基督拯救。</a:t>
                      </a: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967004"/>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29/10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00" dirty="0">
                        <a:solidFill>
                          <a:schemeClr val="tx1"/>
                        </a:solidFill>
                        <a:effectLst/>
                        <a:latin typeface="Calibri" panose="020F0502020204030204" pitchFamily="34" charset="0"/>
                        <a:ea typeface="+mn-ea"/>
                        <a:cs typeface="Calibri" panose="020F0502020204030204" pitchFamily="34" charset="0"/>
                      </a:endParaRP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灣仔隊</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部隊軍官</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a:t>
                      </a:r>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余基甸上尉</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代禱事項</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a:t>
                      </a:r>
                    </a:p>
                    <a:p>
                      <a:pPr marL="228600" indent="-228600">
                        <a:buFont typeface="+mj-lt"/>
                        <a:buAutoNum type="arabicPeriod"/>
                      </a:pP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灣仔隊</a:t>
                      </a:r>
                      <a:r>
                        <a:rPr kumimoji="0" lang="en-US" altLang="zh-TW" sz="1200" b="0" kern="100" dirty="0">
                          <a:solidFill>
                            <a:schemeClr val="tx1"/>
                          </a:solidFill>
                          <a:effectLst/>
                          <a:latin typeface="Calibri" panose="020F0502020204030204" pitchFamily="34" charset="0"/>
                          <a:ea typeface="+mn-ea"/>
                          <a:cs typeface="Calibri" panose="020F0502020204030204" pitchFamily="34" charset="0"/>
                        </a:rPr>
                        <a:t>77</a:t>
                      </a: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歲生日，求主賜給眾軍兵健康的身體、健康的靈命；持久地操練，時刻保持警醒狀態，以應付生命中隨時的挑戰和使命。</a:t>
                      </a:r>
                    </a:p>
                    <a:p>
                      <a:pPr marL="228600" indent="-228600">
                        <a:buFont typeface="+mj-lt"/>
                        <a:buAutoNum type="arabicPeriod"/>
                      </a:pP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求聖靈提醒衆人，以信望愛成為生命的動力，建立教會、建立我們的生命，在以後的日子繼續數算主的恩典！</a:t>
                      </a:r>
                    </a:p>
                    <a:p>
                      <a:pPr marL="228600" indent="-228600">
                        <a:buFont typeface="+mj-lt"/>
                        <a:buAutoNum type="arabicPeriod"/>
                      </a:pP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求主栽培更多精兵，興起更多不同的事奉人員。各人善用主的恩賜， 為主作工，讓救世軍灣仔隊持續「高舉主軍旗，傳揚主大愛」。</a:t>
                      </a:r>
                    </a:p>
                    <a:p>
                      <a:endParaRPr kumimoji="0" lang="zh-TW" altLang="zh-HK" sz="1200" b="1" kern="1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6618832"/>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30/10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00" dirty="0">
                        <a:solidFill>
                          <a:schemeClr val="tx1"/>
                        </a:solidFill>
                        <a:effectLst/>
                        <a:latin typeface="Calibri" panose="020F0502020204030204" pitchFamily="34" charset="0"/>
                        <a:ea typeface="+mn-ea"/>
                        <a:cs typeface="Calibri" panose="020F0502020204030204" pitchFamily="34" charset="0"/>
                      </a:endParaRP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竹園長者日間護理中心</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中心主任</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 </a:t>
                      </a:r>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潘麗斯女士</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代禱事項</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a:t>
                      </a:r>
                    </a:p>
                    <a:p>
                      <a:r>
                        <a:rPr kumimoji="0" lang="zh-TW" altLang="en-US" sz="1200" kern="100" dirty="0">
                          <a:solidFill>
                            <a:schemeClr val="tx1"/>
                          </a:solidFill>
                          <a:effectLst/>
                          <a:latin typeface="Calibri" panose="020F0502020204030204" pitchFamily="34" charset="0"/>
                          <a:ea typeface="+mn-ea"/>
                          <a:cs typeface="Calibri" panose="020F0502020204030204" pitchFamily="34" charset="0"/>
                        </a:rPr>
                        <a:t>請為長者的照顧者禱告，特別是那些正在照顧失智症患者的人，和互相照顧對方的年老夫婦。我們了解他們的挑戰和犧牲，因為他們在無私地為了他們所愛的人的健康和舒適而奉獻時間、精神和愛。願神賜予他們力量、耐性和智慧，以處理失智症當中的複雜性和長者的需要。願他們能在這個角色中找到喜樂和滿足，並得到家人、朋友和專業人士的理解和支持。</a:t>
                      </a:r>
                    </a:p>
                    <a:p>
                      <a:endParaRPr kumimoji="0" lang="zh-TW" altLang="zh-HK" sz="1200" kern="1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1428452"/>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02070807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1042266925"/>
              </p:ext>
            </p:extLst>
          </p:nvPr>
        </p:nvGraphicFramePr>
        <p:xfrm>
          <a:off x="313109" y="1201087"/>
          <a:ext cx="8517781" cy="3111627"/>
        </p:xfrm>
        <a:graphic>
          <a:graphicData uri="http://schemas.openxmlformats.org/drawingml/2006/table">
            <a:tbl>
              <a:tblPr firstRow="1" bandRow="1">
                <a:tableStyleId>{5C22544A-7EE6-4342-B048-85BDC9FD1C3A}</a:tableStyleId>
              </a:tblPr>
              <a:tblGrid>
                <a:gridCol w="584844">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第五周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7084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31/10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a:solidFill>
                          <a:schemeClr val="dk1"/>
                        </a:solidFill>
                        <a:effectLst/>
                        <a:latin typeface="+mn-lt"/>
                        <a:ea typeface="+mn-ea"/>
                        <a:cs typeface="+mn-cs"/>
                      </a:endParaRPr>
                    </a:p>
                    <a:p>
                      <a:r>
                        <a:rPr kumimoji="0" lang="zh-TW" altLang="en-US" sz="1200" b="1" kern="1200">
                          <a:solidFill>
                            <a:schemeClr val="dk1"/>
                          </a:solidFill>
                          <a:effectLst/>
                          <a:latin typeface="+mn-lt"/>
                          <a:ea typeface="+mn-ea"/>
                          <a:cs typeface="+mn-cs"/>
                        </a:rPr>
                        <a:t>全球</a:t>
                      </a:r>
                      <a:r>
                        <a:rPr kumimoji="0" lang="zh-TW" altLang="en-US" sz="1200" b="1" kern="1200" dirty="0">
                          <a:solidFill>
                            <a:schemeClr val="dk1"/>
                          </a:solidFill>
                          <a:effectLst/>
                          <a:latin typeface="+mn-lt"/>
                          <a:ea typeface="+mn-ea"/>
                          <a:cs typeface="+mn-cs"/>
                        </a:rPr>
                        <a:t>祈祷日</a:t>
                      </a:r>
                    </a:p>
                    <a:p>
                      <a:r>
                        <a:rPr kumimoji="0" lang="zh-TW" altLang="en-US" sz="1200" b="1" kern="1200" dirty="0">
                          <a:solidFill>
                            <a:schemeClr val="dk1"/>
                          </a:solidFill>
                          <a:effectLst/>
                          <a:latin typeface="+mn-lt"/>
                          <a:ea typeface="+mn-ea"/>
                          <a:cs typeface="+mn-cs"/>
                        </a:rPr>
                        <a:t>南美洲东部地域  </a:t>
                      </a:r>
                    </a:p>
                    <a:p>
                      <a:r>
                        <a:rPr kumimoji="0" lang="zh-TW" altLang="en-US" sz="1200" b="1" kern="1200" dirty="0">
                          <a:solidFill>
                            <a:schemeClr val="dk1"/>
                          </a:solidFill>
                          <a:effectLst/>
                          <a:latin typeface="+mn-lt"/>
                          <a:ea typeface="+mn-ea"/>
                          <a:cs typeface="+mn-cs"/>
                        </a:rPr>
                        <a:t>地域总指挥</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戴菲力准将 </a:t>
                      </a:r>
                    </a:p>
                    <a:p>
                      <a:r>
                        <a:rPr kumimoji="0" lang="zh-TW" altLang="en-US" sz="1200" b="1" kern="1200" dirty="0">
                          <a:solidFill>
                            <a:schemeClr val="dk1"/>
                          </a:solidFill>
                          <a:effectLst/>
                          <a:latin typeface="+mn-lt"/>
                          <a:ea typeface="+mn-ea"/>
                          <a:cs typeface="+mn-cs"/>
                        </a:rPr>
                        <a:t>地域秘书长</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狄毅达上校</a:t>
                      </a:r>
                    </a:p>
                    <a:p>
                      <a:r>
                        <a:rPr kumimoji="0" lang="zh-TW" altLang="en-US" sz="1200" b="1" kern="1200" dirty="0">
                          <a:solidFill>
                            <a:schemeClr val="dk1"/>
                          </a:solidFill>
                          <a:effectLst/>
                          <a:latin typeface="+mn-lt"/>
                          <a:ea typeface="+mn-ea"/>
                          <a:cs typeface="+mn-cs"/>
                        </a:rPr>
                        <a:t>军官 </a:t>
                      </a:r>
                      <a:r>
                        <a:rPr kumimoji="0" lang="en-US" altLang="zh-TW" sz="1200" b="1" kern="1200" dirty="0">
                          <a:solidFill>
                            <a:schemeClr val="dk1"/>
                          </a:solidFill>
                          <a:effectLst/>
                          <a:latin typeface="+mn-lt"/>
                          <a:ea typeface="+mn-ea"/>
                          <a:cs typeface="+mn-cs"/>
                        </a:rPr>
                        <a:t>640 ( </a:t>
                      </a:r>
                      <a:r>
                        <a:rPr kumimoji="0" lang="zh-TW" altLang="en-US" sz="1200" b="1" kern="1200" dirty="0">
                          <a:solidFill>
                            <a:schemeClr val="dk1"/>
                          </a:solidFill>
                          <a:effectLst/>
                          <a:latin typeface="+mn-lt"/>
                          <a:ea typeface="+mn-ea"/>
                          <a:cs typeface="+mn-cs"/>
                        </a:rPr>
                        <a:t>在职 </a:t>
                      </a:r>
                      <a:r>
                        <a:rPr kumimoji="0" lang="en-US" altLang="zh-TW" sz="1200" b="1" kern="1200" dirty="0">
                          <a:solidFill>
                            <a:schemeClr val="dk1"/>
                          </a:solidFill>
                          <a:effectLst/>
                          <a:latin typeface="+mn-lt"/>
                          <a:ea typeface="+mn-ea"/>
                          <a:cs typeface="+mn-cs"/>
                        </a:rPr>
                        <a:t>389 / </a:t>
                      </a:r>
                      <a:r>
                        <a:rPr kumimoji="0" lang="zh-TW" altLang="en-US" sz="1200" b="1" kern="1200" dirty="0">
                          <a:solidFill>
                            <a:schemeClr val="dk1"/>
                          </a:solidFill>
                          <a:effectLst/>
                          <a:latin typeface="+mn-lt"/>
                          <a:ea typeface="+mn-ea"/>
                          <a:cs typeface="+mn-cs"/>
                        </a:rPr>
                        <a:t>退休 </a:t>
                      </a:r>
                      <a:r>
                        <a:rPr kumimoji="0" lang="en-US" altLang="zh-TW" sz="1200" b="1" kern="1200" dirty="0">
                          <a:solidFill>
                            <a:schemeClr val="dk1"/>
                          </a:solidFill>
                          <a:effectLst/>
                          <a:latin typeface="+mn-lt"/>
                          <a:ea typeface="+mn-ea"/>
                          <a:cs typeface="+mn-cs"/>
                        </a:rPr>
                        <a:t>251)  </a:t>
                      </a:r>
                      <a:r>
                        <a:rPr kumimoji="0" lang="zh-TW" altLang="en-US" sz="1200" b="1" kern="1200" dirty="0">
                          <a:solidFill>
                            <a:schemeClr val="dk1"/>
                          </a:solidFill>
                          <a:effectLst/>
                          <a:latin typeface="+mn-lt"/>
                          <a:ea typeface="+mn-ea"/>
                          <a:cs typeface="+mn-cs"/>
                        </a:rPr>
                        <a:t>学员</a:t>
                      </a:r>
                      <a:r>
                        <a:rPr kumimoji="0" lang="en-US" altLang="zh-TW" sz="1200" b="1" kern="1200" dirty="0">
                          <a:solidFill>
                            <a:schemeClr val="dk1"/>
                          </a:solidFill>
                          <a:effectLst/>
                          <a:latin typeface="+mn-lt"/>
                          <a:ea typeface="+mn-ea"/>
                          <a:cs typeface="+mn-cs"/>
                        </a:rPr>
                        <a:t>30  </a:t>
                      </a:r>
                      <a:r>
                        <a:rPr kumimoji="0" lang="zh-TW" altLang="en-US" sz="1200" b="1" kern="1200" dirty="0">
                          <a:solidFill>
                            <a:schemeClr val="dk1"/>
                          </a:solidFill>
                          <a:effectLst/>
                          <a:latin typeface="+mn-lt"/>
                          <a:ea typeface="+mn-ea"/>
                          <a:cs typeface="+mn-cs"/>
                        </a:rPr>
                        <a:t>雇员 </a:t>
                      </a:r>
                      <a:r>
                        <a:rPr kumimoji="0" lang="en-US" altLang="zh-TW" sz="1200" b="1" kern="1200" dirty="0">
                          <a:solidFill>
                            <a:schemeClr val="dk1"/>
                          </a:solidFill>
                          <a:effectLst/>
                          <a:latin typeface="+mn-lt"/>
                          <a:ea typeface="+mn-ea"/>
                          <a:cs typeface="+mn-cs"/>
                        </a:rPr>
                        <a:t>590</a:t>
                      </a:r>
                    </a:p>
                    <a:p>
                      <a:r>
                        <a:rPr kumimoji="0" lang="zh-TW" altLang="en-US" sz="1200" b="1" kern="1200" dirty="0">
                          <a:solidFill>
                            <a:schemeClr val="dk1"/>
                          </a:solidFill>
                          <a:effectLst/>
                          <a:latin typeface="+mn-lt"/>
                          <a:ea typeface="+mn-ea"/>
                          <a:cs typeface="+mn-cs"/>
                        </a:rPr>
                        <a:t>部队 </a:t>
                      </a:r>
                      <a:r>
                        <a:rPr kumimoji="0" lang="en-US" altLang="zh-TW" sz="1200" b="1" kern="1200" dirty="0">
                          <a:solidFill>
                            <a:schemeClr val="dk1"/>
                          </a:solidFill>
                          <a:effectLst/>
                          <a:latin typeface="+mn-lt"/>
                          <a:ea typeface="+mn-ea"/>
                          <a:cs typeface="+mn-cs"/>
                        </a:rPr>
                        <a:t>323   </a:t>
                      </a:r>
                      <a:r>
                        <a:rPr kumimoji="0" lang="zh-TW" altLang="en-US" sz="1200" b="1" kern="1200" dirty="0">
                          <a:solidFill>
                            <a:schemeClr val="dk1"/>
                          </a:solidFill>
                          <a:effectLst/>
                          <a:latin typeface="+mn-lt"/>
                          <a:ea typeface="+mn-ea"/>
                          <a:cs typeface="+mn-cs"/>
                        </a:rPr>
                        <a:t>分队 </a:t>
                      </a:r>
                      <a:r>
                        <a:rPr kumimoji="0" lang="en-US" altLang="zh-TW" sz="1200" b="1" kern="1200" dirty="0">
                          <a:solidFill>
                            <a:schemeClr val="dk1"/>
                          </a:solidFill>
                          <a:effectLst/>
                          <a:latin typeface="+mn-lt"/>
                          <a:ea typeface="+mn-ea"/>
                          <a:cs typeface="+mn-cs"/>
                        </a:rPr>
                        <a:t>164    </a:t>
                      </a:r>
                      <a:r>
                        <a:rPr kumimoji="0" lang="zh-TW" altLang="en-US" sz="1200" b="1" kern="1200" dirty="0">
                          <a:solidFill>
                            <a:schemeClr val="dk1"/>
                          </a:solidFill>
                          <a:effectLst/>
                          <a:latin typeface="+mn-lt"/>
                          <a:ea typeface="+mn-ea"/>
                          <a:cs typeface="+mn-cs"/>
                        </a:rPr>
                        <a:t>长年军 </a:t>
                      </a:r>
                      <a:r>
                        <a:rPr kumimoji="0" lang="en-US" altLang="zh-TW" sz="1200" b="1" kern="1200" dirty="0">
                          <a:solidFill>
                            <a:schemeClr val="dk1"/>
                          </a:solidFill>
                          <a:effectLst/>
                          <a:latin typeface="+mn-lt"/>
                          <a:ea typeface="+mn-ea"/>
                          <a:cs typeface="+mn-cs"/>
                        </a:rPr>
                        <a:t>57,510   </a:t>
                      </a:r>
                      <a:r>
                        <a:rPr kumimoji="0" lang="zh-TW" altLang="en-US" sz="1200" b="1" kern="1200" dirty="0">
                          <a:solidFill>
                            <a:schemeClr val="dk1"/>
                          </a:solidFill>
                          <a:effectLst/>
                          <a:latin typeface="+mn-lt"/>
                          <a:ea typeface="+mn-ea"/>
                          <a:cs typeface="+mn-cs"/>
                        </a:rPr>
                        <a:t>救世军之友</a:t>
                      </a:r>
                      <a:r>
                        <a:rPr kumimoji="0" lang="en-US" altLang="zh-TW" sz="1200" b="1" kern="1200" dirty="0">
                          <a:solidFill>
                            <a:schemeClr val="dk1"/>
                          </a:solidFill>
                          <a:effectLst/>
                          <a:latin typeface="+mn-lt"/>
                          <a:ea typeface="+mn-ea"/>
                          <a:cs typeface="+mn-cs"/>
                        </a:rPr>
                        <a:t>13,689   </a:t>
                      </a:r>
                      <a:r>
                        <a:rPr kumimoji="0" lang="zh-TW" altLang="en-US" sz="1200" b="1" kern="1200" dirty="0">
                          <a:solidFill>
                            <a:schemeClr val="dk1"/>
                          </a:solidFill>
                          <a:effectLst/>
                          <a:latin typeface="+mn-lt"/>
                          <a:ea typeface="+mn-ea"/>
                          <a:cs typeface="+mn-cs"/>
                        </a:rPr>
                        <a:t>青年兵</a:t>
                      </a:r>
                      <a:r>
                        <a:rPr kumimoji="0" lang="en-US" altLang="zh-TW" sz="1200" b="1" kern="1200" dirty="0">
                          <a:solidFill>
                            <a:schemeClr val="dk1"/>
                          </a:solidFill>
                          <a:effectLst/>
                          <a:latin typeface="+mn-lt"/>
                          <a:ea typeface="+mn-ea"/>
                          <a:cs typeface="+mn-cs"/>
                        </a:rPr>
                        <a:t>4,330</a:t>
                      </a:r>
                    </a:p>
                    <a:p>
                      <a:r>
                        <a:rPr kumimoji="0" lang="zh-TW" altLang="en-US" sz="1200" b="1" kern="1200" dirty="0">
                          <a:solidFill>
                            <a:schemeClr val="dk1"/>
                          </a:solidFill>
                          <a:effectLst/>
                          <a:latin typeface="+mn-lt"/>
                          <a:ea typeface="+mn-ea"/>
                          <a:cs typeface="+mn-cs"/>
                        </a:rPr>
                        <a:t>代祷</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b="0" kern="1200" dirty="0">
                          <a:solidFill>
                            <a:schemeClr val="dk1"/>
                          </a:solidFill>
                          <a:effectLst/>
                          <a:latin typeface="+mn-lt"/>
                          <a:ea typeface="+mn-ea"/>
                          <a:cs typeface="+mn-cs"/>
                        </a:rPr>
                        <a:t>希望接受呼召成为救世军军官的年轻人。</a:t>
                      </a:r>
                    </a:p>
                    <a:p>
                      <a:pPr marL="228600" indent="-228600">
                        <a:buFont typeface="+mj-lt"/>
                        <a:buAutoNum type="arabicPeriod"/>
                      </a:pPr>
                      <a:r>
                        <a:rPr kumimoji="0" lang="zh-TW" altLang="en-US" sz="1200" b="0" kern="1200" dirty="0">
                          <a:solidFill>
                            <a:schemeClr val="dk1"/>
                          </a:solidFill>
                          <a:effectLst/>
                          <a:latin typeface="+mn-lt"/>
                          <a:ea typeface="+mn-ea"/>
                          <a:cs typeface="+mn-cs"/>
                        </a:rPr>
                        <a:t>新策略计划的实施</a:t>
                      </a:r>
                      <a:r>
                        <a:rPr kumimoji="0" lang="en-US" altLang="zh-TW" sz="1200" b="0" kern="1200" dirty="0">
                          <a:solidFill>
                            <a:schemeClr val="dk1"/>
                          </a:solidFill>
                          <a:effectLst/>
                          <a:latin typeface="+mn-lt"/>
                          <a:ea typeface="+mn-ea"/>
                          <a:cs typeface="+mn-cs"/>
                        </a:rPr>
                        <a:t>——</a:t>
                      </a:r>
                      <a:r>
                        <a:rPr kumimoji="0" lang="zh-TW" altLang="en-US" sz="1200" b="0" kern="1200" dirty="0">
                          <a:solidFill>
                            <a:schemeClr val="dk1"/>
                          </a:solidFill>
                          <a:effectLst/>
                          <a:latin typeface="+mn-lt"/>
                          <a:ea typeface="+mn-ea"/>
                          <a:cs typeface="+mn-cs"/>
                        </a:rPr>
                        <a:t>该计划将指引阿根廷、乌拉圭和巴拉圭各部队和机构未来几年的行动。</a:t>
                      </a:r>
                    </a:p>
                    <a:p>
                      <a:pPr marL="228600" indent="-228600">
                        <a:buFont typeface="+mj-lt"/>
                        <a:buAutoNum type="arabicPeriod"/>
                      </a:pPr>
                      <a:r>
                        <a:rPr kumimoji="0" lang="zh-TW" altLang="en-US" sz="1200" b="0" kern="1200" dirty="0">
                          <a:solidFill>
                            <a:schemeClr val="dk1"/>
                          </a:solidFill>
                          <a:effectLst/>
                          <a:latin typeface="+mn-lt"/>
                          <a:ea typeface="+mn-ea"/>
                          <a:cs typeface="+mn-cs"/>
                        </a:rPr>
                        <a:t>愿地域的救世军人可以在自己的小区中作盐作光，将福音带给儿童、年轻人和不同年龄的女士和男士。</a:t>
                      </a:r>
                    </a:p>
                    <a:p>
                      <a:pPr marL="228600" indent="-228600">
                        <a:buFont typeface="+mj-lt"/>
                        <a:buAutoNum type="arabicPeriod"/>
                      </a:pPr>
                      <a:r>
                        <a:rPr kumimoji="0" lang="zh-TW" altLang="en-US" sz="1200" b="0" kern="1200" dirty="0">
                          <a:solidFill>
                            <a:schemeClr val="dk1"/>
                          </a:solidFill>
                          <a:effectLst/>
                          <a:latin typeface="+mn-lt"/>
                          <a:ea typeface="+mn-ea"/>
                          <a:cs typeface="+mn-cs"/>
                        </a:rPr>
                        <a:t>随着时间的推移，愿会众人数会不断增长以维持我们的使命，并找到筹募资金和维持地域事工的最佳策略。我们祈求主祝福我们的慈善商店，这是我们主要的资金来源。</a:t>
                      </a:r>
                    </a:p>
                    <a:p>
                      <a:endParaRPr kumimoji="0" lang="zh-TW" altLang="zh-HK" sz="1200" kern="100" dirty="0">
                        <a:solidFill>
                          <a:schemeClr val="dk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673212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578095654"/>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40236"/>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 </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1606251179"/>
              </p:ext>
            </p:extLst>
          </p:nvPr>
        </p:nvGraphicFramePr>
        <p:xfrm>
          <a:off x="313109" y="1029599"/>
          <a:ext cx="8517782" cy="5063581"/>
        </p:xfrm>
        <a:graphic>
          <a:graphicData uri="http://schemas.openxmlformats.org/drawingml/2006/table">
            <a:tbl>
              <a:tblPr firstRow="1" bandRow="1">
                <a:tableStyleId>{5C22544A-7EE6-4342-B048-85BDC9FD1C3A}</a:tableStyleId>
              </a:tblPr>
              <a:tblGrid>
                <a:gridCol w="701391">
                  <a:extLst>
                    <a:ext uri="{9D8B030D-6E8A-4147-A177-3AD203B41FA5}">
                      <a16:colId xmlns:a16="http://schemas.microsoft.com/office/drawing/2014/main" val="3869904112"/>
                    </a:ext>
                  </a:extLst>
                </a:gridCol>
                <a:gridCol w="7816391">
                  <a:extLst>
                    <a:ext uri="{9D8B030D-6E8A-4147-A177-3AD203B41FA5}">
                      <a16:colId xmlns:a16="http://schemas.microsoft.com/office/drawing/2014/main" val="3547176046"/>
                    </a:ext>
                  </a:extLst>
                </a:gridCol>
              </a:tblGrid>
              <a:tr h="368405">
                <a:tc gridSpan="2">
                  <a:txBody>
                    <a:bodyPr/>
                    <a:lstStyle/>
                    <a:p>
                      <a:pPr algn="ctr"/>
                      <a:r>
                        <a:rPr kumimoji="0" lang="zh-TW" altLang="en-US" sz="1400" b="1" kern="1200">
                          <a:solidFill>
                            <a:schemeClr val="tx1"/>
                          </a:solidFill>
                          <a:effectLst/>
                          <a:latin typeface="+mn-lt"/>
                          <a:ea typeface="+mn-ea"/>
                          <a:cs typeface="+mn-cs"/>
                        </a:rPr>
                        <a:t>第一周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306056">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99592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0" i="0" u="none" strike="noStrike" kern="1200" dirty="0">
                        <a:solidFill>
                          <a:schemeClr val="dk1"/>
                        </a:solidFill>
                        <a:effectLst/>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dirty="0">
                          <a:solidFill>
                            <a:schemeClr val="dk1"/>
                          </a:solidFill>
                          <a:effectLst/>
                          <a:latin typeface="+mn-ea"/>
                          <a:ea typeface="+mn-ea"/>
                          <a:cs typeface="+mn-cs"/>
                        </a:rPr>
                        <a:t>斐济</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赞美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自</a:t>
                      </a:r>
                      <a:r>
                        <a:rPr kumimoji="0" lang="en-US" altLang="zh-TW" sz="1200" b="0" i="0" u="none" strike="noStrike" kern="1200" dirty="0">
                          <a:solidFill>
                            <a:schemeClr val="dk1"/>
                          </a:solidFill>
                          <a:effectLst/>
                          <a:latin typeface="+mn-ea"/>
                          <a:ea typeface="+mn-ea"/>
                          <a:cs typeface="+mn-cs"/>
                        </a:rPr>
                        <a:t>2023</a:t>
                      </a:r>
                      <a:r>
                        <a:rPr kumimoji="0" lang="zh-TW" altLang="en-US" sz="1200" b="0" i="0" u="none" strike="noStrike" kern="1200" dirty="0">
                          <a:solidFill>
                            <a:schemeClr val="dk1"/>
                          </a:solidFill>
                          <a:effectLst/>
                          <a:latin typeface="+mn-ea"/>
                          <a:ea typeface="+mn-ea"/>
                          <a:cs typeface="+mn-cs"/>
                        </a:rPr>
                        <a:t>年</a:t>
                      </a:r>
                      <a:r>
                        <a:rPr kumimoji="0" lang="en-US" altLang="zh-TW" sz="1200" b="0" i="0" u="none" strike="noStrike" kern="1200" dirty="0">
                          <a:solidFill>
                            <a:schemeClr val="dk1"/>
                          </a:solidFill>
                          <a:effectLst/>
                          <a:latin typeface="+mn-ea"/>
                          <a:ea typeface="+mn-ea"/>
                          <a:cs typeface="+mn-cs"/>
                        </a:rPr>
                        <a:t>12</a:t>
                      </a:r>
                      <a:r>
                        <a:rPr kumimoji="0" lang="zh-TW" altLang="en-US" sz="1200" b="0" i="0" u="none" strike="noStrike" kern="1200" dirty="0">
                          <a:solidFill>
                            <a:schemeClr val="dk1"/>
                          </a:solidFill>
                          <a:effectLst/>
                          <a:latin typeface="+mn-ea"/>
                          <a:ea typeface="+mn-ea"/>
                          <a:cs typeface="+mn-cs"/>
                        </a:rPr>
                        <a:t>月的</a:t>
                      </a:r>
                      <a:r>
                        <a:rPr kumimoji="0" lang="en-US" altLang="zh-TW" sz="1200" b="0" i="0" u="none" strike="noStrike" kern="1200" dirty="0">
                          <a:solidFill>
                            <a:schemeClr val="dk1"/>
                          </a:solidFill>
                          <a:effectLst/>
                          <a:latin typeface="+mn-ea"/>
                          <a:ea typeface="+mn-ea"/>
                          <a:cs typeface="+mn-cs"/>
                        </a:rPr>
                        <a:t>50</a:t>
                      </a:r>
                      <a:r>
                        <a:rPr kumimoji="0" lang="zh-TW" altLang="en-US" sz="1200" b="0" i="0" u="none" strike="noStrike" kern="1200" dirty="0">
                          <a:solidFill>
                            <a:schemeClr val="dk1"/>
                          </a:solidFill>
                          <a:effectLst/>
                          <a:latin typeface="+mn-ea"/>
                          <a:ea typeface="+mn-ea"/>
                          <a:cs typeface="+mn-cs"/>
                        </a:rPr>
                        <a:t>周年庆典后，门徒训练、军兵人数和我们对小区的影响力都在不断增强。</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代祷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求神赐我们洞察力和更多资源，以适当应对日益严重的吸毒、人口贩运和无家者等问题，特别是为了斐济儿童的福祉。</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dirty="0">
                        <a:solidFill>
                          <a:schemeClr val="dk1"/>
                        </a:solidFill>
                        <a:effectLst/>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dirty="0">
                          <a:solidFill>
                            <a:schemeClr val="dk1"/>
                          </a:solidFill>
                          <a:effectLst/>
                          <a:latin typeface="+mn-ea"/>
                          <a:ea typeface="+mn-ea"/>
                          <a:cs typeface="+mn-cs"/>
                        </a:rPr>
                        <a:t>汤加</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赞美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感谢神在最近的创意艺术营为年青人的生命带来丰盛和改变。超过</a:t>
                      </a:r>
                      <a:r>
                        <a:rPr kumimoji="0" lang="en-US" altLang="zh-TW" sz="1200" b="0" i="0" u="none" strike="noStrike" kern="1200" dirty="0">
                          <a:solidFill>
                            <a:schemeClr val="dk1"/>
                          </a:solidFill>
                          <a:effectLst/>
                          <a:latin typeface="+mn-ea"/>
                          <a:ea typeface="+mn-ea"/>
                          <a:cs typeface="+mn-cs"/>
                        </a:rPr>
                        <a:t>60</a:t>
                      </a:r>
                      <a:r>
                        <a:rPr kumimoji="0" lang="zh-TW" altLang="en-US" sz="1200" b="0" i="0" u="none" strike="noStrike" kern="1200" dirty="0">
                          <a:solidFill>
                            <a:schemeClr val="dk1"/>
                          </a:solidFill>
                          <a:effectLst/>
                          <a:latin typeface="+mn-ea"/>
                          <a:ea typeface="+mn-ea"/>
                          <a:cs typeface="+mn-cs"/>
                        </a:rPr>
                        <a:t>名年轻人聚首一堂，深化他们的信仰，并学习以新的方式表达对神的敬拜和爱。</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代祷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为地区总部和 </a:t>
                      </a:r>
                      <a:r>
                        <a:rPr kumimoji="0" lang="en-US" altLang="zh-TW" sz="1200" b="0" i="0" u="none" strike="noStrike" kern="1200" dirty="0">
                          <a:solidFill>
                            <a:schemeClr val="dk1"/>
                          </a:solidFill>
                          <a:effectLst/>
                          <a:latin typeface="+mn-ea"/>
                          <a:ea typeface="+mn-ea"/>
                          <a:cs typeface="+mn-cs"/>
                        </a:rPr>
                        <a:t>ADAC</a:t>
                      </a:r>
                      <a:r>
                        <a:rPr kumimoji="0" lang="zh-TW" altLang="en-US" sz="1200" b="0" i="0" u="none" strike="noStrike" kern="1200" dirty="0">
                          <a:solidFill>
                            <a:schemeClr val="dk1"/>
                          </a:solidFill>
                          <a:effectLst/>
                          <a:latin typeface="+mn-ea"/>
                          <a:ea typeface="+mn-ea"/>
                          <a:cs typeface="+mn-cs"/>
                        </a:rPr>
                        <a:t>（酒精和毒品认知中心）的新址祷告。他们的租赁协议即将到期，因此迫切需要新的场地。</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dirty="0">
                        <a:solidFill>
                          <a:schemeClr val="dk1"/>
                        </a:solidFill>
                        <a:effectLst/>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dirty="0">
                          <a:solidFill>
                            <a:schemeClr val="dk1"/>
                          </a:solidFill>
                          <a:effectLst/>
                          <a:latin typeface="+mn-ea"/>
                          <a:ea typeface="+mn-ea"/>
                          <a:cs typeface="+mn-cs"/>
                        </a:rPr>
                        <a:t>萨摩亚</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赞美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为我们近来的妇女事工市集日感恩，活动成为了向邻里和周边小区宣传的绝佳机会。</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代祷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为将于</a:t>
                      </a:r>
                      <a:r>
                        <a:rPr kumimoji="0" lang="en-US" altLang="zh-TW" sz="1200" b="0" i="0" u="none" strike="noStrike" kern="1200" dirty="0">
                          <a:solidFill>
                            <a:schemeClr val="dk1"/>
                          </a:solidFill>
                          <a:effectLst/>
                          <a:latin typeface="+mn-ea"/>
                          <a:ea typeface="+mn-ea"/>
                          <a:cs typeface="+mn-cs"/>
                        </a:rPr>
                        <a:t>10</a:t>
                      </a:r>
                      <a:r>
                        <a:rPr kumimoji="0" lang="zh-TW" altLang="en-US" sz="1200" b="0" i="0" u="none" strike="noStrike" kern="1200" dirty="0">
                          <a:solidFill>
                            <a:schemeClr val="dk1"/>
                          </a:solidFill>
                          <a:effectLst/>
                          <a:latin typeface="+mn-ea"/>
                          <a:ea typeface="+mn-ea"/>
                          <a:cs typeface="+mn-cs"/>
                        </a:rPr>
                        <a:t>月在萨摩亚举行的</a:t>
                      </a:r>
                      <a:r>
                        <a:rPr kumimoji="0" lang="en-US" altLang="zh-TW" sz="1200" b="0" i="0" u="none" strike="noStrike" kern="1200" dirty="0">
                          <a:solidFill>
                            <a:schemeClr val="dk1"/>
                          </a:solidFill>
                          <a:effectLst/>
                          <a:latin typeface="+mn-ea"/>
                          <a:ea typeface="+mn-ea"/>
                          <a:cs typeface="+mn-cs"/>
                        </a:rPr>
                        <a:t>CHOGM</a:t>
                      </a:r>
                      <a:r>
                        <a:rPr kumimoji="0" lang="zh-TW" altLang="en-US" sz="1200" b="0" i="0" u="none" strike="noStrike" kern="1200" dirty="0">
                          <a:solidFill>
                            <a:schemeClr val="dk1"/>
                          </a:solidFill>
                          <a:effectLst/>
                          <a:latin typeface="+mn-ea"/>
                          <a:ea typeface="+mn-ea"/>
                          <a:cs typeface="+mn-cs"/>
                        </a:rPr>
                        <a:t>（英联邦政府首脑会议）祷告。这次会议将促进萨摩亚的经济，但会为小区带来挑战，因为会议期间学校将会关闭，许多小区服务（包括救世军旗下服务）都需要减少。</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200" b="1" i="0" u="none" strike="noStrike" kern="1200" dirty="0">
                        <a:solidFill>
                          <a:schemeClr val="dk1"/>
                        </a:solidFill>
                        <a:effectLst/>
                        <a:latin typeface="+mn-ea"/>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3607084"/>
                  </a:ext>
                </a:extLst>
              </a:tr>
              <a:tr h="982307">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4/10</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韦理夫人纪念学校</a:t>
                      </a:r>
                    </a:p>
                    <a:p>
                      <a:r>
                        <a:rPr kumimoji="0" lang="zh-TW" altLang="en-US" sz="1200" b="1" kern="1200" dirty="0">
                          <a:solidFill>
                            <a:schemeClr val="dk1"/>
                          </a:solidFill>
                          <a:effectLst/>
                          <a:latin typeface="+mn-lt"/>
                          <a:ea typeface="+mn-ea"/>
                          <a:cs typeface="+mn-cs"/>
                        </a:rPr>
                        <a:t>校长</a:t>
                      </a:r>
                      <a:r>
                        <a:rPr kumimoji="0" lang="en-US" altLang="zh-TW" sz="1200" b="1" kern="1200" dirty="0">
                          <a:solidFill>
                            <a:schemeClr val="dk1"/>
                          </a:solidFill>
                          <a:effectLst/>
                          <a:latin typeface="+mn-lt"/>
                          <a:ea typeface="+mn-ea"/>
                          <a:cs typeface="+mn-cs"/>
                        </a:rPr>
                        <a:t>﹕</a:t>
                      </a:r>
                      <a:r>
                        <a:rPr kumimoji="0" lang="zh-TW" altLang="en-US" sz="1200" b="1" kern="1200" dirty="0">
                          <a:solidFill>
                            <a:schemeClr val="dk1"/>
                          </a:solidFill>
                          <a:effectLst/>
                          <a:latin typeface="+mn-lt"/>
                          <a:ea typeface="+mn-ea"/>
                          <a:cs typeface="+mn-cs"/>
                        </a:rPr>
                        <a:t>程志祥先生</a:t>
                      </a:r>
                    </a:p>
                    <a:p>
                      <a:r>
                        <a:rPr kumimoji="0" lang="zh-TW" altLang="en-US" sz="1200" b="1" kern="1200" dirty="0">
                          <a:solidFill>
                            <a:schemeClr val="dk1"/>
                          </a:solidFill>
                          <a:effectLst/>
                          <a:latin typeface="+mn-lt"/>
                          <a:ea typeface="+mn-ea"/>
                          <a:cs typeface="+mn-cs"/>
                        </a:rPr>
                        <a:t>代祷事项</a:t>
                      </a:r>
                      <a:r>
                        <a:rPr kumimoji="0" lang="en-US" altLang="zh-TW" sz="1200" b="1" kern="1200" dirty="0">
                          <a:solidFill>
                            <a:schemeClr val="dk1"/>
                          </a:solidFill>
                          <a:effectLst/>
                          <a:latin typeface="+mn-lt"/>
                          <a:ea typeface="+mn-ea"/>
                          <a:cs typeface="+mn-cs"/>
                        </a:rPr>
                        <a:t>: </a:t>
                      </a:r>
                    </a:p>
                    <a:p>
                      <a:r>
                        <a:rPr kumimoji="0" lang="en-US" altLang="zh-TW" sz="1200" kern="1200" dirty="0">
                          <a:solidFill>
                            <a:schemeClr val="dk1"/>
                          </a:solidFill>
                          <a:effectLst/>
                          <a:latin typeface="+mn-lt"/>
                          <a:ea typeface="+mn-ea"/>
                          <a:cs typeface="+mn-cs"/>
                        </a:rPr>
                        <a:t>1.</a:t>
                      </a:r>
                      <a:r>
                        <a:rPr kumimoji="0" lang="zh-TW" altLang="en-US" sz="1200" kern="1200" dirty="0">
                          <a:solidFill>
                            <a:schemeClr val="dk1"/>
                          </a:solidFill>
                          <a:effectLst/>
                          <a:latin typeface="+mn-lt"/>
                          <a:ea typeface="+mn-ea"/>
                          <a:cs typeface="+mn-cs"/>
                        </a:rPr>
                        <a:t>两校的合并工作顺利进行</a:t>
                      </a:r>
                    </a:p>
                    <a:p>
                      <a:r>
                        <a:rPr kumimoji="0" lang="en-US" altLang="zh-TW" sz="1200" kern="1200" dirty="0">
                          <a:solidFill>
                            <a:schemeClr val="dk1"/>
                          </a:solidFill>
                          <a:effectLst/>
                          <a:latin typeface="+mn-lt"/>
                          <a:ea typeface="+mn-ea"/>
                          <a:cs typeface="+mn-cs"/>
                        </a:rPr>
                        <a:t>2.</a:t>
                      </a:r>
                      <a:r>
                        <a:rPr kumimoji="0" lang="zh-TW" altLang="en-US" sz="1200" kern="1200" dirty="0">
                          <a:solidFill>
                            <a:schemeClr val="dk1"/>
                          </a:solidFill>
                          <a:effectLst/>
                          <a:latin typeface="+mn-lt"/>
                          <a:ea typeface="+mn-ea"/>
                          <a:cs typeface="+mn-cs"/>
                        </a:rPr>
                        <a:t>为我们的教职员祷告，求主赐我们有健康的身体。</a:t>
                      </a:r>
                      <a:endParaRPr kumimoji="0" lang="en-US" altLang="zh-TW" sz="1200" kern="1200" dirty="0">
                        <a:solidFill>
                          <a:schemeClr val="dk1"/>
                        </a:solidFill>
                        <a:effectLst/>
                        <a:latin typeface="+mn-lt"/>
                        <a:ea typeface="+mn-ea"/>
                        <a:cs typeface="+mn-cs"/>
                      </a:endParaRP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0956808"/>
                  </a:ext>
                </a:extLst>
              </a:tr>
            </a:tbl>
          </a:graphicData>
        </a:graphic>
      </p:graphicFrame>
      <p:sp>
        <p:nvSpPr>
          <p:cNvPr id="2" name="矩形 11">
            <a:extLst>
              <a:ext uri="{FF2B5EF4-FFF2-40B4-BE49-F238E27FC236}">
                <a16:creationId xmlns:a16="http://schemas.microsoft.com/office/drawing/2014/main" id="{76DF10F1-602B-2DFF-D86B-8D75FBEFFB5A}"/>
              </a:ext>
            </a:extLst>
          </p:cNvPr>
          <p:cNvSpPr/>
          <p:nvPr/>
        </p:nvSpPr>
        <p:spPr>
          <a:xfrm>
            <a:off x="2844318" y="104281"/>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3658404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2307576580"/>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2011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2747071294"/>
              </p:ext>
            </p:extLst>
          </p:nvPr>
        </p:nvGraphicFramePr>
        <p:xfrm>
          <a:off x="253879" y="1026023"/>
          <a:ext cx="8636242" cy="5306187"/>
        </p:xfrm>
        <a:graphic>
          <a:graphicData uri="http://schemas.openxmlformats.org/drawingml/2006/table">
            <a:tbl>
              <a:tblPr firstRow="1" bandRow="1">
                <a:tableStyleId>{5C22544A-7EE6-4342-B048-85BDC9FD1C3A}</a:tableStyleId>
              </a:tblPr>
              <a:tblGrid>
                <a:gridCol w="753795">
                  <a:extLst>
                    <a:ext uri="{9D8B030D-6E8A-4147-A177-3AD203B41FA5}">
                      <a16:colId xmlns:a16="http://schemas.microsoft.com/office/drawing/2014/main" val="3869904112"/>
                    </a:ext>
                  </a:extLst>
                </a:gridCol>
                <a:gridCol w="7882447">
                  <a:extLst>
                    <a:ext uri="{9D8B030D-6E8A-4147-A177-3AD203B41FA5}">
                      <a16:colId xmlns:a16="http://schemas.microsoft.com/office/drawing/2014/main" val="3547176046"/>
                    </a:ext>
                  </a:extLst>
                </a:gridCol>
              </a:tblGrid>
              <a:tr h="0">
                <a:tc gridSpan="2">
                  <a:txBody>
                    <a:bodyPr/>
                    <a:lstStyle/>
                    <a:p>
                      <a:pPr algn="ctr"/>
                      <a:r>
                        <a:rPr kumimoji="0" lang="zh-TW" altLang="en-US" sz="1400" b="1" kern="1200">
                          <a:solidFill>
                            <a:schemeClr val="tx1"/>
                          </a:solidFill>
                          <a:effectLst/>
                          <a:latin typeface="+mn-lt"/>
                          <a:ea typeface="+mn-ea"/>
                          <a:cs typeface="+mn-cs"/>
                        </a:rPr>
                        <a:t>第二周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3198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7084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7/10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p>
                    <a:p>
                      <a:r>
                        <a:rPr kumimoji="0" lang="zh-TW" altLang="en-US" sz="1200" b="1" kern="1200" dirty="0">
                          <a:solidFill>
                            <a:schemeClr val="dk1"/>
                          </a:solidFill>
                          <a:effectLst/>
                          <a:latin typeface="+mn-lt"/>
                          <a:ea typeface="+mn-ea"/>
                          <a:cs typeface="+mn-cs"/>
                        </a:rPr>
                        <a:t>循环再用计划 </a:t>
                      </a:r>
                    </a:p>
                    <a:p>
                      <a:endParaRPr kumimoji="0" lang="zh-TW" altLang="en-US"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代祷</a:t>
                      </a:r>
                      <a:r>
                        <a:rPr kumimoji="0" lang="en-US" altLang="zh-TW" sz="1200" b="1" kern="1200" dirty="0">
                          <a:solidFill>
                            <a:schemeClr val="dk1"/>
                          </a:solidFill>
                          <a:effectLst/>
                          <a:latin typeface="+mn-lt"/>
                          <a:ea typeface="+mn-ea"/>
                          <a:cs typeface="+mn-cs"/>
                        </a:rPr>
                        <a:t>:</a:t>
                      </a:r>
                    </a:p>
                    <a:p>
                      <a:r>
                        <a:rPr kumimoji="0" lang="en-US" altLang="zh-TW" sz="1200" kern="1200" dirty="0">
                          <a:solidFill>
                            <a:schemeClr val="dk1"/>
                          </a:solidFill>
                          <a:effectLst/>
                          <a:latin typeface="+mn-lt"/>
                          <a:ea typeface="+mn-ea"/>
                          <a:cs typeface="+mn-cs"/>
                        </a:rPr>
                        <a:t>1.</a:t>
                      </a:r>
                      <a:r>
                        <a:rPr kumimoji="0" lang="zh-TW" altLang="en-US" sz="1200" kern="1200" dirty="0">
                          <a:solidFill>
                            <a:schemeClr val="dk1"/>
                          </a:solidFill>
                          <a:effectLst/>
                          <a:latin typeface="+mn-lt"/>
                          <a:ea typeface="+mn-ea"/>
                          <a:cs typeface="+mn-cs"/>
                        </a:rPr>
                        <a:t>祈求神带领及看顾</a:t>
                      </a:r>
                      <a:r>
                        <a:rPr kumimoji="0" lang="en-US" altLang="zh-TW" sz="1200" kern="1200" dirty="0">
                          <a:solidFill>
                            <a:schemeClr val="dk1"/>
                          </a:solidFill>
                          <a:effectLst/>
                          <a:latin typeface="+mn-lt"/>
                          <a:ea typeface="+mn-ea"/>
                          <a:cs typeface="+mn-cs"/>
                        </a:rPr>
                        <a:t>RP</a:t>
                      </a:r>
                      <a:r>
                        <a:rPr kumimoji="0" lang="zh-TW" altLang="en-US" sz="1200" kern="1200" dirty="0">
                          <a:solidFill>
                            <a:schemeClr val="dk1"/>
                          </a:solidFill>
                          <a:effectLst/>
                          <a:latin typeface="+mn-lt"/>
                          <a:ea typeface="+mn-ea"/>
                          <a:cs typeface="+mn-cs"/>
                        </a:rPr>
                        <a:t>所有同工，保守各人能彼此守望相助，主作工。</a:t>
                      </a:r>
                    </a:p>
                    <a:p>
                      <a:r>
                        <a:rPr kumimoji="0" lang="en-US" altLang="zh-TW" sz="1200" kern="1200" dirty="0">
                          <a:solidFill>
                            <a:schemeClr val="dk1"/>
                          </a:solidFill>
                          <a:effectLst/>
                          <a:latin typeface="+mn-lt"/>
                          <a:ea typeface="+mn-ea"/>
                          <a:cs typeface="+mn-cs"/>
                        </a:rPr>
                        <a:t>2.</a:t>
                      </a:r>
                      <a:r>
                        <a:rPr kumimoji="0" lang="zh-TW" altLang="en-US" sz="1200" kern="1200" dirty="0">
                          <a:solidFill>
                            <a:schemeClr val="dk1"/>
                          </a:solidFill>
                          <a:effectLst/>
                          <a:latin typeface="+mn-lt"/>
                          <a:ea typeface="+mn-ea"/>
                          <a:cs typeface="+mn-cs"/>
                        </a:rPr>
                        <a:t>求圣灵带领</a:t>
                      </a:r>
                      <a:r>
                        <a:rPr kumimoji="0" lang="en-US" altLang="zh-TW" sz="1200" kern="1200" dirty="0">
                          <a:solidFill>
                            <a:schemeClr val="dk1"/>
                          </a:solidFill>
                          <a:effectLst/>
                          <a:latin typeface="+mn-lt"/>
                          <a:ea typeface="+mn-ea"/>
                          <a:cs typeface="+mn-cs"/>
                        </a:rPr>
                        <a:t>RP</a:t>
                      </a:r>
                      <a:r>
                        <a:rPr kumimoji="0" lang="zh-TW" altLang="en-US" sz="1200" kern="1200" dirty="0">
                          <a:solidFill>
                            <a:schemeClr val="dk1"/>
                          </a:solidFill>
                          <a:effectLst/>
                          <a:latin typeface="+mn-lt"/>
                          <a:ea typeface="+mn-ea"/>
                          <a:cs typeface="+mn-cs"/>
                        </a:rPr>
                        <a:t>修葺工程顺利及如期完成，工人人员健康平安。</a:t>
                      </a:r>
                    </a:p>
                    <a:p>
                      <a:r>
                        <a:rPr kumimoji="0" lang="en-US" altLang="zh-TW" sz="1200" kern="1200" dirty="0">
                          <a:solidFill>
                            <a:schemeClr val="dk1"/>
                          </a:solidFill>
                          <a:effectLst/>
                          <a:latin typeface="+mn-lt"/>
                          <a:ea typeface="+mn-ea"/>
                          <a:cs typeface="+mn-cs"/>
                        </a:rPr>
                        <a:t>3.</a:t>
                      </a:r>
                      <a:r>
                        <a:rPr kumimoji="0" lang="zh-TW" altLang="en-US" sz="1200" kern="1200" dirty="0">
                          <a:solidFill>
                            <a:schemeClr val="dk1"/>
                          </a:solidFill>
                          <a:effectLst/>
                          <a:latin typeface="+mn-lt"/>
                          <a:ea typeface="+mn-ea"/>
                          <a:cs typeface="+mn-cs"/>
                        </a:rPr>
                        <a:t>求主医治在病患中的车队及家品店同工， 为他们加能赐力， 更求主施恩与安慰，使他们早日恢复身心康健。</a:t>
                      </a:r>
                    </a:p>
                    <a:p>
                      <a:r>
                        <a:rPr kumimoji="0" lang="en-US" altLang="zh-TW" sz="1200" kern="1200" dirty="0">
                          <a:solidFill>
                            <a:schemeClr val="dk1"/>
                          </a:solidFill>
                          <a:effectLst/>
                          <a:latin typeface="+mn-lt"/>
                          <a:ea typeface="+mn-ea"/>
                          <a:cs typeface="+mn-cs"/>
                        </a:rPr>
                        <a:t>4.</a:t>
                      </a:r>
                      <a:r>
                        <a:rPr kumimoji="0" lang="zh-TW" altLang="en-US" sz="1200" kern="1200" dirty="0">
                          <a:solidFill>
                            <a:schemeClr val="dk1"/>
                          </a:solidFill>
                          <a:effectLst/>
                          <a:latin typeface="+mn-lt"/>
                          <a:ea typeface="+mn-ea"/>
                          <a:cs typeface="+mn-cs"/>
                        </a:rPr>
                        <a:t>为同工的妈妈祈求天父医冶保守，令病魔早日离开，同时感动她及她的儿子明白福音，得到神的恩赐及祝福。</a:t>
                      </a:r>
                    </a:p>
                    <a:p>
                      <a:endParaRPr kumimoji="0" lang="zh-TW" altLang="zh-HK"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r h="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8/10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p>
                    <a:p>
                      <a:r>
                        <a:rPr kumimoji="0" lang="zh-TW" altLang="en-US" sz="1200" b="1" i="0" u="none" strike="noStrike" kern="1200" dirty="0">
                          <a:solidFill>
                            <a:schemeClr val="dk1"/>
                          </a:solidFill>
                          <a:effectLst/>
                          <a:latin typeface="微軟正黑體" panose="020B0604030504040204" pitchFamily="34" charset="-120"/>
                          <a:ea typeface="+mn-ea"/>
                          <a:cs typeface="+mn-cs"/>
                        </a:rPr>
                        <a:t>将军澳队</a:t>
                      </a:r>
                    </a:p>
                    <a:p>
                      <a:r>
                        <a:rPr kumimoji="0" lang="zh-TW" altLang="en-US" sz="1200" b="1" i="0" u="none" strike="noStrike" kern="1200" dirty="0">
                          <a:solidFill>
                            <a:schemeClr val="dk1"/>
                          </a:solidFill>
                          <a:effectLst/>
                          <a:latin typeface="微軟正黑體" panose="020B0604030504040204" pitchFamily="34" charset="-120"/>
                          <a:ea typeface="+mn-ea"/>
                          <a:cs typeface="+mn-cs"/>
                        </a:rPr>
                        <a:t>支援军官</a:t>
                      </a:r>
                      <a:r>
                        <a:rPr kumimoji="0" lang="en-US" altLang="zh-TW" sz="1200" b="1" i="0" u="none" strike="noStrike" kern="1200" dirty="0">
                          <a:solidFill>
                            <a:schemeClr val="dk1"/>
                          </a:solidFill>
                          <a:effectLst/>
                          <a:latin typeface="微軟正黑體" panose="020B0604030504040204" pitchFamily="34" charset="-120"/>
                          <a:ea typeface="+mn-ea"/>
                          <a:cs typeface="+mn-cs"/>
                        </a:rPr>
                        <a:t>: </a:t>
                      </a:r>
                      <a:r>
                        <a:rPr kumimoji="0" lang="zh-TW" altLang="en-US" sz="1200" b="1" i="0" u="none" strike="noStrike" kern="1200" dirty="0">
                          <a:solidFill>
                            <a:schemeClr val="dk1"/>
                          </a:solidFill>
                          <a:effectLst/>
                          <a:latin typeface="微軟正黑體" panose="020B0604030504040204" pitchFamily="34" charset="-120"/>
                          <a:ea typeface="+mn-ea"/>
                          <a:cs typeface="+mn-cs"/>
                        </a:rPr>
                        <a:t>陈燕萍辅助上尉（退休）</a:t>
                      </a:r>
                    </a:p>
                    <a:p>
                      <a:r>
                        <a:rPr kumimoji="0" lang="zh-TW" altLang="en-US" sz="1200" b="1" i="0" u="none" strike="noStrike" kern="1200" dirty="0">
                          <a:solidFill>
                            <a:schemeClr val="dk1"/>
                          </a:solidFill>
                          <a:effectLst/>
                          <a:latin typeface="微軟正黑體" panose="020B0604030504040204" pitchFamily="34" charset="-120"/>
                          <a:ea typeface="+mn-ea"/>
                          <a:cs typeface="+mn-cs"/>
                        </a:rPr>
                        <a:t>助理部队军官</a:t>
                      </a:r>
                      <a:r>
                        <a:rPr kumimoji="0" lang="en-US" altLang="zh-TW" sz="1200" b="1" i="0" u="none" strike="noStrike" kern="1200" dirty="0">
                          <a:solidFill>
                            <a:schemeClr val="dk1"/>
                          </a:solidFill>
                          <a:effectLst/>
                          <a:latin typeface="微軟正黑體" panose="020B0604030504040204" pitchFamily="34" charset="-120"/>
                          <a:ea typeface="+mn-ea"/>
                          <a:cs typeface="+mn-cs"/>
                        </a:rPr>
                        <a:t>: </a:t>
                      </a:r>
                      <a:r>
                        <a:rPr kumimoji="0" lang="zh-TW" altLang="en-US" sz="1200" b="1" i="0" u="none" strike="noStrike" kern="1200" dirty="0">
                          <a:solidFill>
                            <a:schemeClr val="dk1"/>
                          </a:solidFill>
                          <a:effectLst/>
                          <a:latin typeface="微軟正黑體" panose="020B0604030504040204" pitchFamily="34" charset="-120"/>
                          <a:ea typeface="+mn-ea"/>
                          <a:cs typeface="+mn-cs"/>
                        </a:rPr>
                        <a:t>李嘉濠学员中尉</a:t>
                      </a:r>
                    </a:p>
                    <a:p>
                      <a:r>
                        <a:rPr kumimoji="0" lang="zh-TW" altLang="en-US" sz="1200" b="1" i="0" u="none" strike="noStrike" kern="1200" dirty="0">
                          <a:solidFill>
                            <a:schemeClr val="dk1"/>
                          </a:solidFill>
                          <a:effectLst/>
                          <a:latin typeface="微軟正黑體" panose="020B0604030504040204" pitchFamily="34" charset="-120"/>
                          <a:ea typeface="+mn-ea"/>
                          <a:cs typeface="+mn-cs"/>
                        </a:rPr>
                        <a:t>代祷</a:t>
                      </a:r>
                      <a:r>
                        <a:rPr kumimoji="0" lang="en-US" altLang="zh-TW" sz="1200" b="1" i="0" u="none" strike="noStrike" kern="1200" dirty="0">
                          <a:solidFill>
                            <a:schemeClr val="dk1"/>
                          </a:solidFill>
                          <a:effectLst/>
                          <a:latin typeface="微軟正黑體" panose="020B0604030504040204" pitchFamily="34" charset="-120"/>
                          <a:ea typeface="+mn-ea"/>
                          <a:cs typeface="+mn-cs"/>
                        </a:rPr>
                        <a:t>:</a:t>
                      </a:r>
                    </a:p>
                    <a:p>
                      <a:pPr marL="228600" indent="-228600">
                        <a:buFont typeface="+mj-lt"/>
                        <a:buAutoNum type="arabicPeriod"/>
                      </a:pPr>
                      <a:r>
                        <a:rPr kumimoji="0" lang="zh-TW" altLang="en-US" sz="1200" b="0" i="0" u="none" strike="noStrike" kern="1200" dirty="0">
                          <a:solidFill>
                            <a:schemeClr val="dk1"/>
                          </a:solidFill>
                          <a:effectLst/>
                          <a:latin typeface="微軟正黑體" panose="020B0604030504040204" pitchFamily="34" charset="-120"/>
                          <a:ea typeface="+mn-ea"/>
                          <a:cs typeface="+mn-cs"/>
                        </a:rPr>
                        <a:t>为部队在宝林长者之家、庆恩幼儿园及明德幼儿学校的院牧事工祈祷，愿神赐福及恩典，让部队能接触更多使用者及职员，将福音带给他们。</a:t>
                      </a:r>
                      <a:endParaRPr kumimoji="0" lang="en-US" altLang="zh-TW" sz="1200" b="0" i="0" u="none" strike="noStrike" kern="1200" dirty="0">
                        <a:solidFill>
                          <a:schemeClr val="dk1"/>
                        </a:solidFill>
                        <a:effectLst/>
                        <a:latin typeface="微軟正黑體" panose="020B0604030504040204" pitchFamily="34" charset="-120"/>
                        <a:ea typeface="+mn-ea"/>
                        <a:cs typeface="+mn-cs"/>
                      </a:endParaRPr>
                    </a:p>
                    <a:p>
                      <a:pPr marL="228600" indent="-228600">
                        <a:buFont typeface="+mj-lt"/>
                        <a:buAutoNum type="arabicPeriod"/>
                      </a:pPr>
                      <a:r>
                        <a:rPr kumimoji="0" lang="zh-TW" altLang="en-US" sz="1200" b="0" i="0" u="none" strike="noStrike" kern="1200" dirty="0">
                          <a:solidFill>
                            <a:schemeClr val="dk1"/>
                          </a:solidFill>
                          <a:effectLst/>
                          <a:latin typeface="微軟正黑體" panose="020B0604030504040204" pitchFamily="34" charset="-120"/>
                          <a:ea typeface="+mn-ea"/>
                          <a:cs typeface="+mn-cs"/>
                        </a:rPr>
                        <a:t>为新募立的宝林长者之家的副兵们祈祷，愿神坚固他们的信心，让他们继续追求神的话语。</a:t>
                      </a:r>
                      <a:endParaRPr kumimoji="0" lang="en-US" altLang="zh-TW" sz="1200" b="0" i="0" u="none" strike="noStrike" kern="1200" dirty="0">
                        <a:solidFill>
                          <a:schemeClr val="dk1"/>
                        </a:solidFill>
                        <a:effectLst/>
                        <a:latin typeface="微軟正黑體" panose="020B0604030504040204" pitchFamily="34" charset="-120"/>
                        <a:ea typeface="+mn-ea"/>
                        <a:cs typeface="+mn-cs"/>
                      </a:endParaRPr>
                    </a:p>
                    <a:p>
                      <a:pPr marL="228600" indent="-228600">
                        <a:buFont typeface="+mj-lt"/>
                        <a:buAutoNum type="arabicPeriod"/>
                      </a:pPr>
                      <a:r>
                        <a:rPr kumimoji="0" lang="zh-TW" altLang="en-US" sz="1200" b="0" i="0" u="none" strike="noStrike" kern="1200" dirty="0">
                          <a:solidFill>
                            <a:schemeClr val="dk1"/>
                          </a:solidFill>
                          <a:effectLst/>
                          <a:latin typeface="微軟正黑體" panose="020B0604030504040204" pitchFamily="34" charset="-120"/>
                          <a:ea typeface="+mn-ea"/>
                          <a:cs typeface="+mn-cs"/>
                        </a:rPr>
                        <a:t>为部队一些重新开始的团契及计划开办的院牧事工代祷，求主带领保守及让更多弟兄姊妹投入事奉。</a:t>
                      </a:r>
                    </a:p>
                    <a:p>
                      <a:endParaRPr kumimoji="0" lang="zh-TW" altLang="zh-HK" sz="1200" b="1" i="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534825"/>
                  </a:ext>
                </a:extLst>
              </a:tr>
              <a:tr h="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9/10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Calibri" panose="020F0502020204030204" pitchFamily="34" charset="0"/>
                        <a:ea typeface="+mn-ea"/>
                        <a:cs typeface="Calibri" panose="020F0502020204030204" pitchFamily="34" charset="0"/>
                      </a:endParaRPr>
                    </a:p>
                    <a:p>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中原慈善基金学校</a:t>
                      </a:r>
                    </a:p>
                    <a:p>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校长</a:t>
                      </a: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邓世豪先生</a:t>
                      </a:r>
                    </a:p>
                    <a:p>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代祷</a:t>
                      </a: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a:t>
                      </a:r>
                    </a:p>
                    <a:p>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1.</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为学校团队代祷，求天父保守每个肢体有健康的身体、平安的脚步，每天得到神的保守和恩典，继续为主作工。</a:t>
                      </a:r>
                    </a:p>
                    <a:p>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2.</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为学校在未来合拼交接事宜代祷，求神赐智慧，在每事上都有神的带领，顺利过渡每一个挑战。</a:t>
                      </a:r>
                    </a:p>
                    <a:p>
                      <a:endParaRPr kumimoji="0" lang="zh-TW" altLang="zh-HK" sz="1200" b="1" i="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8883499"/>
                  </a:ext>
                </a:extLst>
              </a:tr>
            </a:tbl>
          </a:graphicData>
        </a:graphic>
      </p:graphicFrame>
      <p:sp>
        <p:nvSpPr>
          <p:cNvPr id="2" name="矩形 11">
            <a:extLst>
              <a:ext uri="{FF2B5EF4-FFF2-40B4-BE49-F238E27FC236}">
                <a16:creationId xmlns:a16="http://schemas.microsoft.com/office/drawing/2014/main" id="{4F1A3415-2728-CACA-A621-E93C8EBA33C1}"/>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8896081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2532348951"/>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40236"/>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4022135815"/>
              </p:ext>
            </p:extLst>
          </p:nvPr>
        </p:nvGraphicFramePr>
        <p:xfrm>
          <a:off x="281354" y="1004710"/>
          <a:ext cx="8716805" cy="5271277"/>
        </p:xfrm>
        <a:graphic>
          <a:graphicData uri="http://schemas.openxmlformats.org/drawingml/2006/table">
            <a:tbl>
              <a:tblPr firstRow="1" bandRow="1">
                <a:tableStyleId>{5C22544A-7EE6-4342-B048-85BDC9FD1C3A}</a:tableStyleId>
              </a:tblPr>
              <a:tblGrid>
                <a:gridCol w="624254">
                  <a:extLst>
                    <a:ext uri="{9D8B030D-6E8A-4147-A177-3AD203B41FA5}">
                      <a16:colId xmlns:a16="http://schemas.microsoft.com/office/drawing/2014/main" val="3869904112"/>
                    </a:ext>
                  </a:extLst>
                </a:gridCol>
                <a:gridCol w="8092551">
                  <a:extLst>
                    <a:ext uri="{9D8B030D-6E8A-4147-A177-3AD203B41FA5}">
                      <a16:colId xmlns:a16="http://schemas.microsoft.com/office/drawing/2014/main" val="3547176046"/>
                    </a:ext>
                  </a:extLst>
                </a:gridCol>
              </a:tblGrid>
              <a:tr h="368405">
                <a:tc gridSpan="2">
                  <a:txBody>
                    <a:bodyPr/>
                    <a:lstStyle/>
                    <a:p>
                      <a:pPr algn="ctr"/>
                      <a:r>
                        <a:rPr kumimoji="0" lang="zh-TW" altLang="en-US" sz="1200" b="1" kern="1200" dirty="0">
                          <a:solidFill>
                            <a:schemeClr val="tx1"/>
                          </a:solidFill>
                          <a:effectLst/>
                          <a:latin typeface="+mn-lt"/>
                          <a:ea typeface="+mn-ea"/>
                          <a:cs typeface="+mn-cs"/>
                        </a:rPr>
                        <a:t>第二周  </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69912">
                <a:tc>
                  <a:txBody>
                    <a:bodyPr/>
                    <a:lstStyle/>
                    <a:p>
                      <a:pPr marL="0" algn="l" rtl="0" eaLnBrk="1" latinLnBrk="0" hangingPunct="1">
                        <a:lnSpc>
                          <a:spcPts val="1200"/>
                        </a:lnSpc>
                        <a:spcAft>
                          <a:spcPts val="0"/>
                        </a:spcAft>
                      </a:pPr>
                      <a:r>
                        <a:rPr kumimoji="0" lang="zh-TW" altLang="en-US" sz="12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2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269912">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微軟正黑體" panose="020B0604030504040204" pitchFamily="34" charset="-120"/>
                        <a:ea typeface="微軟正黑體" panose="020B0604030504040204" pitchFamily="34"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微軟正黑體" panose="020B0604030504040204" pitchFamily="34" charset="-120"/>
                          <a:ea typeface="微軟正黑體" panose="020B0604030504040204" pitchFamily="34" charset="-120"/>
                          <a:cs typeface="+mn-cs"/>
                        </a:rPr>
                        <a:t>10/10</a:t>
                      </a:r>
                      <a:endParaRPr kumimoji="0" lang="zh-HK" altLang="en-US" sz="12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400" b="1" kern="1200" dirty="0">
                          <a:solidFill>
                            <a:schemeClr val="dk1"/>
                          </a:solidFill>
                          <a:effectLst/>
                          <a:latin typeface="+mn-lt"/>
                          <a:ea typeface="+mn-ea"/>
                          <a:cs typeface="+mn-cs"/>
                        </a:rPr>
                        <a:t> </a:t>
                      </a:r>
                    </a:p>
                    <a:p>
                      <a:r>
                        <a:rPr kumimoji="0" lang="zh-TW" altLang="en-US" sz="1400" b="1" kern="1200" dirty="0">
                          <a:solidFill>
                            <a:schemeClr val="dk1"/>
                          </a:solidFill>
                          <a:effectLst/>
                          <a:latin typeface="+mn-lt"/>
                          <a:ea typeface="+mn-ea"/>
                          <a:cs typeface="+mn-cs"/>
                        </a:rPr>
                        <a:t>全球祈祷日</a:t>
                      </a:r>
                    </a:p>
                    <a:p>
                      <a:r>
                        <a:rPr kumimoji="0" lang="zh-TW" altLang="en-US" sz="1400" b="1" kern="1200" dirty="0">
                          <a:solidFill>
                            <a:schemeClr val="dk1"/>
                          </a:solidFill>
                          <a:effectLst/>
                          <a:latin typeface="+mn-lt"/>
                          <a:ea typeface="+mn-ea"/>
                          <a:cs typeface="+mn-cs"/>
                        </a:rPr>
                        <a:t>印度西部地域</a:t>
                      </a:r>
                    </a:p>
                    <a:p>
                      <a:r>
                        <a:rPr kumimoji="0" lang="zh-TW" altLang="en-US" sz="1400" b="1" kern="1200" dirty="0">
                          <a:solidFill>
                            <a:schemeClr val="dk1"/>
                          </a:solidFill>
                          <a:effectLst/>
                          <a:latin typeface="+mn-lt"/>
                          <a:ea typeface="+mn-ea"/>
                          <a:cs typeface="+mn-cs"/>
                        </a:rPr>
                        <a:t>地域总指挥</a:t>
                      </a:r>
                      <a:r>
                        <a:rPr kumimoji="0" lang="en-US" altLang="zh-TW" sz="1400" b="1" kern="1200" dirty="0">
                          <a:solidFill>
                            <a:schemeClr val="dk1"/>
                          </a:solidFill>
                          <a:effectLst/>
                          <a:latin typeface="+mn-lt"/>
                          <a:ea typeface="+mn-ea"/>
                          <a:cs typeface="+mn-cs"/>
                        </a:rPr>
                        <a:t>: </a:t>
                      </a:r>
                      <a:r>
                        <a:rPr kumimoji="0" lang="zh-TW" altLang="en-US" sz="1400" b="1" kern="1200" dirty="0">
                          <a:solidFill>
                            <a:schemeClr val="dk1"/>
                          </a:solidFill>
                          <a:effectLst/>
                          <a:latin typeface="+mn-lt"/>
                          <a:ea typeface="+mn-ea"/>
                          <a:cs typeface="+mn-cs"/>
                        </a:rPr>
                        <a:t>戴丹尼中将</a:t>
                      </a:r>
                    </a:p>
                    <a:p>
                      <a:r>
                        <a:rPr kumimoji="0" lang="zh-TW" altLang="en-US" sz="1400" b="1" kern="1200" dirty="0">
                          <a:solidFill>
                            <a:schemeClr val="dk1"/>
                          </a:solidFill>
                          <a:effectLst/>
                          <a:latin typeface="+mn-lt"/>
                          <a:ea typeface="+mn-ea"/>
                          <a:cs typeface="+mn-cs"/>
                        </a:rPr>
                        <a:t>地域秘书长</a:t>
                      </a:r>
                      <a:r>
                        <a:rPr kumimoji="0" lang="en-US" altLang="zh-TW" sz="1400" b="1" kern="1200" dirty="0">
                          <a:solidFill>
                            <a:schemeClr val="dk1"/>
                          </a:solidFill>
                          <a:effectLst/>
                          <a:latin typeface="+mn-lt"/>
                          <a:ea typeface="+mn-ea"/>
                          <a:cs typeface="+mn-cs"/>
                        </a:rPr>
                        <a:t>: </a:t>
                      </a:r>
                      <a:r>
                        <a:rPr kumimoji="0" lang="zh-TW" altLang="en-US" sz="1400" b="1" kern="1200" dirty="0">
                          <a:solidFill>
                            <a:schemeClr val="dk1"/>
                          </a:solidFill>
                          <a:effectLst/>
                          <a:latin typeface="+mn-lt"/>
                          <a:ea typeface="+mn-ea"/>
                          <a:cs typeface="+mn-cs"/>
                        </a:rPr>
                        <a:t>卡祖云上校</a:t>
                      </a:r>
                    </a:p>
                    <a:p>
                      <a:r>
                        <a:rPr kumimoji="0" lang="zh-TW" altLang="en-US" sz="1400" b="1" kern="1200" dirty="0">
                          <a:solidFill>
                            <a:schemeClr val="dk1"/>
                          </a:solidFill>
                          <a:effectLst/>
                          <a:latin typeface="+mn-lt"/>
                          <a:ea typeface="+mn-ea"/>
                          <a:cs typeface="+mn-cs"/>
                        </a:rPr>
                        <a:t>军官 </a:t>
                      </a:r>
                      <a:r>
                        <a:rPr kumimoji="0" lang="en-US" altLang="zh-TW" sz="1400" b="1" kern="1200" dirty="0">
                          <a:solidFill>
                            <a:schemeClr val="dk1"/>
                          </a:solidFill>
                          <a:effectLst/>
                          <a:latin typeface="+mn-lt"/>
                          <a:ea typeface="+mn-ea"/>
                          <a:cs typeface="+mn-cs"/>
                        </a:rPr>
                        <a:t>634 (</a:t>
                      </a:r>
                      <a:r>
                        <a:rPr kumimoji="0" lang="zh-TW" altLang="en-US" sz="1400" b="1" kern="1200" dirty="0">
                          <a:solidFill>
                            <a:schemeClr val="dk1"/>
                          </a:solidFill>
                          <a:effectLst/>
                          <a:latin typeface="+mn-lt"/>
                          <a:ea typeface="+mn-ea"/>
                          <a:cs typeface="+mn-cs"/>
                        </a:rPr>
                        <a:t>在职 </a:t>
                      </a:r>
                      <a:r>
                        <a:rPr kumimoji="0" lang="en-US" altLang="zh-TW" sz="1400" b="1" kern="1200" dirty="0">
                          <a:solidFill>
                            <a:schemeClr val="dk1"/>
                          </a:solidFill>
                          <a:effectLst/>
                          <a:latin typeface="+mn-lt"/>
                          <a:ea typeface="+mn-ea"/>
                          <a:cs typeface="+mn-cs"/>
                        </a:rPr>
                        <a:t>396 /  </a:t>
                      </a:r>
                      <a:r>
                        <a:rPr kumimoji="0" lang="zh-TW" altLang="en-US" sz="1400" b="1" kern="1200" dirty="0">
                          <a:solidFill>
                            <a:schemeClr val="dk1"/>
                          </a:solidFill>
                          <a:effectLst/>
                          <a:latin typeface="+mn-lt"/>
                          <a:ea typeface="+mn-ea"/>
                          <a:cs typeface="+mn-cs"/>
                        </a:rPr>
                        <a:t>退休 </a:t>
                      </a:r>
                      <a:r>
                        <a:rPr kumimoji="0" lang="en-US" altLang="zh-TW" sz="1400" b="1" kern="1200" dirty="0">
                          <a:solidFill>
                            <a:schemeClr val="dk1"/>
                          </a:solidFill>
                          <a:effectLst/>
                          <a:latin typeface="+mn-lt"/>
                          <a:ea typeface="+mn-ea"/>
                          <a:cs typeface="+mn-cs"/>
                        </a:rPr>
                        <a:t>238)   </a:t>
                      </a:r>
                      <a:r>
                        <a:rPr kumimoji="0" lang="zh-TW" altLang="en-US" sz="1400" b="1" kern="1200" dirty="0">
                          <a:solidFill>
                            <a:schemeClr val="dk1"/>
                          </a:solidFill>
                          <a:effectLst/>
                          <a:latin typeface="+mn-lt"/>
                          <a:ea typeface="+mn-ea"/>
                          <a:cs typeface="+mn-cs"/>
                        </a:rPr>
                        <a:t>学员 </a:t>
                      </a:r>
                      <a:r>
                        <a:rPr kumimoji="0" lang="en-US" altLang="zh-TW" sz="1400" b="1" kern="1200" dirty="0">
                          <a:solidFill>
                            <a:schemeClr val="dk1"/>
                          </a:solidFill>
                          <a:effectLst/>
                          <a:latin typeface="+mn-lt"/>
                          <a:ea typeface="+mn-ea"/>
                          <a:cs typeface="+mn-cs"/>
                        </a:rPr>
                        <a:t>17   </a:t>
                      </a:r>
                      <a:r>
                        <a:rPr kumimoji="0" lang="zh-TW" altLang="en-US" sz="1400" b="1" kern="1200" dirty="0">
                          <a:solidFill>
                            <a:schemeClr val="dk1"/>
                          </a:solidFill>
                          <a:effectLst/>
                          <a:latin typeface="+mn-lt"/>
                          <a:ea typeface="+mn-ea"/>
                          <a:cs typeface="+mn-cs"/>
                        </a:rPr>
                        <a:t>雇员 </a:t>
                      </a:r>
                      <a:r>
                        <a:rPr kumimoji="0" lang="en-US" altLang="zh-TW" sz="1400" b="1" kern="1200" dirty="0">
                          <a:solidFill>
                            <a:schemeClr val="dk1"/>
                          </a:solidFill>
                          <a:effectLst/>
                          <a:latin typeface="+mn-lt"/>
                          <a:ea typeface="+mn-ea"/>
                          <a:cs typeface="+mn-cs"/>
                        </a:rPr>
                        <a:t>333   </a:t>
                      </a:r>
                    </a:p>
                    <a:p>
                      <a:r>
                        <a:rPr kumimoji="0" lang="zh-TW" altLang="en-US" sz="1400" b="1" kern="1200" dirty="0">
                          <a:solidFill>
                            <a:schemeClr val="dk1"/>
                          </a:solidFill>
                          <a:effectLst/>
                          <a:latin typeface="+mn-lt"/>
                          <a:ea typeface="+mn-ea"/>
                          <a:cs typeface="+mn-cs"/>
                        </a:rPr>
                        <a:t>部队 </a:t>
                      </a:r>
                      <a:r>
                        <a:rPr kumimoji="0" lang="en-US" altLang="zh-TW" sz="1400" b="1" kern="1200" dirty="0">
                          <a:solidFill>
                            <a:schemeClr val="dk1"/>
                          </a:solidFill>
                          <a:effectLst/>
                          <a:latin typeface="+mn-lt"/>
                          <a:ea typeface="+mn-ea"/>
                          <a:cs typeface="+mn-cs"/>
                        </a:rPr>
                        <a:t>276  </a:t>
                      </a:r>
                      <a:r>
                        <a:rPr kumimoji="0" lang="zh-TW" altLang="en-US" sz="1400" b="1" kern="1200" dirty="0">
                          <a:solidFill>
                            <a:schemeClr val="dk1"/>
                          </a:solidFill>
                          <a:effectLst/>
                          <a:latin typeface="+mn-lt"/>
                          <a:ea typeface="+mn-ea"/>
                          <a:cs typeface="+mn-cs"/>
                        </a:rPr>
                        <a:t>分队 </a:t>
                      </a:r>
                      <a:r>
                        <a:rPr kumimoji="0" lang="en-US" altLang="zh-TW" sz="1400" b="1" kern="1200" dirty="0">
                          <a:solidFill>
                            <a:schemeClr val="dk1"/>
                          </a:solidFill>
                          <a:effectLst/>
                          <a:latin typeface="+mn-lt"/>
                          <a:ea typeface="+mn-ea"/>
                          <a:cs typeface="+mn-cs"/>
                        </a:rPr>
                        <a:t>275   </a:t>
                      </a:r>
                      <a:r>
                        <a:rPr kumimoji="0" lang="zh-TW" altLang="en-US" sz="1400" b="1" kern="1200" dirty="0">
                          <a:solidFill>
                            <a:schemeClr val="dk1"/>
                          </a:solidFill>
                          <a:effectLst/>
                          <a:latin typeface="+mn-lt"/>
                          <a:ea typeface="+mn-ea"/>
                          <a:cs typeface="+mn-cs"/>
                        </a:rPr>
                        <a:t>长年军 </a:t>
                      </a:r>
                      <a:r>
                        <a:rPr kumimoji="0" lang="en-US" altLang="zh-TW" sz="1400" b="1" kern="1200" dirty="0">
                          <a:solidFill>
                            <a:schemeClr val="dk1"/>
                          </a:solidFill>
                          <a:effectLst/>
                          <a:latin typeface="+mn-lt"/>
                          <a:ea typeface="+mn-ea"/>
                          <a:cs typeface="+mn-cs"/>
                        </a:rPr>
                        <a:t>35,325    </a:t>
                      </a:r>
                      <a:r>
                        <a:rPr kumimoji="0" lang="zh-TW" altLang="en-US" sz="1400" b="1" kern="1200" dirty="0">
                          <a:solidFill>
                            <a:schemeClr val="dk1"/>
                          </a:solidFill>
                          <a:effectLst/>
                          <a:latin typeface="+mn-lt"/>
                          <a:ea typeface="+mn-ea"/>
                          <a:cs typeface="+mn-cs"/>
                        </a:rPr>
                        <a:t>救世军之友 </a:t>
                      </a:r>
                      <a:r>
                        <a:rPr kumimoji="0" lang="en-US" altLang="zh-TW" sz="1400" b="1" kern="1200" dirty="0">
                          <a:solidFill>
                            <a:schemeClr val="dk1"/>
                          </a:solidFill>
                          <a:effectLst/>
                          <a:latin typeface="+mn-lt"/>
                          <a:ea typeface="+mn-ea"/>
                          <a:cs typeface="+mn-cs"/>
                        </a:rPr>
                        <a:t>3,328  </a:t>
                      </a:r>
                      <a:r>
                        <a:rPr kumimoji="0" lang="zh-TW" altLang="en-US" sz="1400" b="1" kern="1200" dirty="0">
                          <a:solidFill>
                            <a:schemeClr val="dk1"/>
                          </a:solidFill>
                          <a:effectLst/>
                          <a:latin typeface="+mn-lt"/>
                          <a:ea typeface="+mn-ea"/>
                          <a:cs typeface="+mn-cs"/>
                        </a:rPr>
                        <a:t>青年兵 </a:t>
                      </a:r>
                      <a:r>
                        <a:rPr kumimoji="0" lang="en-US" altLang="zh-TW" sz="1400" b="1" kern="1200" dirty="0">
                          <a:solidFill>
                            <a:schemeClr val="dk1"/>
                          </a:solidFill>
                          <a:effectLst/>
                          <a:latin typeface="+mn-lt"/>
                          <a:ea typeface="+mn-ea"/>
                          <a:cs typeface="+mn-cs"/>
                        </a:rPr>
                        <a:t>5,831</a:t>
                      </a:r>
                    </a:p>
                    <a:p>
                      <a:r>
                        <a:rPr kumimoji="0" lang="zh-TW" altLang="zh-HK" sz="1200" b="1" kern="1200" dirty="0">
                          <a:solidFill>
                            <a:schemeClr val="dk1"/>
                          </a:solidFill>
                          <a:effectLst/>
                          <a:latin typeface="+mn-lt"/>
                          <a:ea typeface="+mn-ea"/>
                          <a:cs typeface="+mn-cs"/>
                        </a:rPr>
                        <a:t>赞美：</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en-US" altLang="zh-TW" sz="1200" kern="1200" dirty="0">
                          <a:solidFill>
                            <a:schemeClr val="dk1"/>
                          </a:solidFill>
                          <a:effectLst/>
                          <a:latin typeface="+mn-lt"/>
                          <a:ea typeface="+mn-ea"/>
                          <a:cs typeface="+mn-cs"/>
                        </a:rPr>
                        <a:t>  </a:t>
                      </a:r>
                      <a:r>
                        <a:rPr kumimoji="0" lang="zh-TW" altLang="zh-HK" sz="1200" kern="1200" dirty="0">
                          <a:solidFill>
                            <a:schemeClr val="dk1"/>
                          </a:solidFill>
                          <a:effectLst/>
                          <a:latin typeface="+mn-lt"/>
                          <a:ea typeface="+mn-ea"/>
                          <a:cs typeface="+mn-cs"/>
                        </a:rPr>
                        <a:t>赞美并感谢神让地域候补员议会选出了</a:t>
                      </a:r>
                      <a:r>
                        <a:rPr kumimoji="0" lang="en-GB" altLang="zh-HK" sz="1200" kern="1200" dirty="0">
                          <a:solidFill>
                            <a:schemeClr val="dk1"/>
                          </a:solidFill>
                          <a:effectLst/>
                          <a:latin typeface="+mn-lt"/>
                          <a:ea typeface="+mn-ea"/>
                          <a:cs typeface="+mn-cs"/>
                        </a:rPr>
                        <a:t>17</a:t>
                      </a:r>
                      <a:r>
                        <a:rPr kumimoji="0" lang="zh-TW" altLang="zh-HK" sz="1200" kern="1200" dirty="0">
                          <a:solidFill>
                            <a:schemeClr val="dk1"/>
                          </a:solidFill>
                          <a:effectLst/>
                          <a:latin typeface="+mn-lt"/>
                          <a:ea typeface="+mn-ea"/>
                          <a:cs typeface="+mn-cs"/>
                        </a:rPr>
                        <a:t>位年轻人在</a:t>
                      </a:r>
                      <a:r>
                        <a:rPr kumimoji="0" lang="en-GB" altLang="zh-HK" sz="1200" kern="1200" dirty="0">
                          <a:solidFill>
                            <a:schemeClr val="dk1"/>
                          </a:solidFill>
                          <a:effectLst/>
                          <a:latin typeface="+mn-lt"/>
                          <a:ea typeface="+mn-ea"/>
                          <a:cs typeface="+mn-cs"/>
                        </a:rPr>
                        <a:t>2025</a:t>
                      </a:r>
                      <a:r>
                        <a:rPr kumimoji="0" lang="zh-TW" altLang="zh-HK" sz="1200" kern="1200" dirty="0">
                          <a:solidFill>
                            <a:schemeClr val="dk1"/>
                          </a:solidFill>
                          <a:effectLst/>
                          <a:latin typeface="+mn-lt"/>
                          <a:ea typeface="+mn-ea"/>
                          <a:cs typeface="+mn-cs"/>
                        </a:rPr>
                        <a:t>至</a:t>
                      </a:r>
                      <a:r>
                        <a:rPr kumimoji="0" lang="en-GB" altLang="zh-HK" sz="1200" kern="1200" dirty="0">
                          <a:solidFill>
                            <a:schemeClr val="dk1"/>
                          </a:solidFill>
                          <a:effectLst/>
                          <a:latin typeface="+mn-lt"/>
                          <a:ea typeface="+mn-ea"/>
                          <a:cs typeface="+mn-cs"/>
                        </a:rPr>
                        <a:t>2027</a:t>
                      </a:r>
                      <a:r>
                        <a:rPr kumimoji="0" lang="zh-TW" altLang="zh-HK" sz="1200" kern="1200" dirty="0">
                          <a:solidFill>
                            <a:schemeClr val="dk1"/>
                          </a:solidFill>
                          <a:effectLst/>
                          <a:latin typeface="+mn-lt"/>
                          <a:ea typeface="+mn-ea"/>
                          <a:cs typeface="+mn-cs"/>
                        </a:rPr>
                        <a:t>年的班别作候补员。</a:t>
                      </a:r>
                    </a:p>
                    <a:p>
                      <a:pPr marL="228600" lvl="0" indent="-228600">
                        <a:buFont typeface="+mj-lt"/>
                        <a:buAutoNum type="arabicPeriod"/>
                      </a:pPr>
                      <a:r>
                        <a:rPr kumimoji="0" lang="en-US" altLang="zh-TW" sz="1200" kern="1200" dirty="0">
                          <a:solidFill>
                            <a:schemeClr val="dk1"/>
                          </a:solidFill>
                          <a:effectLst/>
                          <a:latin typeface="+mn-lt"/>
                          <a:ea typeface="+mn-ea"/>
                          <a:cs typeface="+mn-cs"/>
                        </a:rPr>
                        <a:t>  </a:t>
                      </a:r>
                      <a:r>
                        <a:rPr kumimoji="0" lang="zh-TW" altLang="zh-HK" sz="1200" kern="1200" dirty="0">
                          <a:solidFill>
                            <a:schemeClr val="dk1"/>
                          </a:solidFill>
                          <a:effectLst/>
                          <a:latin typeface="+mn-lt"/>
                          <a:ea typeface="+mn-ea"/>
                          <a:cs typeface="+mn-cs"/>
                        </a:rPr>
                        <a:t>地域已采取措施鼓励和培养未来的候补员，现时已有</a:t>
                      </a:r>
                      <a:r>
                        <a:rPr kumimoji="0" lang="en-GB" altLang="zh-HK" sz="1200" kern="1200" dirty="0">
                          <a:solidFill>
                            <a:schemeClr val="dk1"/>
                          </a:solidFill>
                          <a:effectLst/>
                          <a:latin typeface="+mn-lt"/>
                          <a:ea typeface="+mn-ea"/>
                          <a:cs typeface="+mn-cs"/>
                        </a:rPr>
                        <a:t>40</a:t>
                      </a:r>
                      <a:r>
                        <a:rPr kumimoji="0" lang="zh-TW" altLang="zh-HK" sz="1200" kern="1200" dirty="0">
                          <a:solidFill>
                            <a:schemeClr val="dk1"/>
                          </a:solidFill>
                          <a:effectLst/>
                          <a:latin typeface="+mn-lt"/>
                          <a:ea typeface="+mn-ea"/>
                          <a:cs typeface="+mn-cs"/>
                        </a:rPr>
                        <a:t>多名未来的候补员愿意委身于救世军的使命。</a:t>
                      </a:r>
                    </a:p>
                    <a:p>
                      <a:pPr marL="228600" lvl="0" indent="-228600">
                        <a:buFont typeface="+mj-lt"/>
                        <a:buAutoNum type="arabicPeriod"/>
                      </a:pPr>
                      <a:r>
                        <a:rPr kumimoji="0" lang="en-US" altLang="zh-TW" sz="1200" kern="1200" dirty="0">
                          <a:solidFill>
                            <a:schemeClr val="dk1"/>
                          </a:solidFill>
                          <a:effectLst/>
                          <a:latin typeface="+mn-lt"/>
                          <a:ea typeface="+mn-ea"/>
                          <a:cs typeface="+mn-cs"/>
                        </a:rPr>
                        <a:t>  </a:t>
                      </a:r>
                      <a:r>
                        <a:rPr kumimoji="0" lang="zh-TW" altLang="zh-HK" sz="1200" kern="1200" dirty="0">
                          <a:solidFill>
                            <a:schemeClr val="dk1"/>
                          </a:solidFill>
                          <a:effectLst/>
                          <a:latin typeface="+mn-lt"/>
                          <a:ea typeface="+mn-ea"/>
                          <a:cs typeface="+mn-cs"/>
                        </a:rPr>
                        <a:t>赞美并感谢神让我们得以开设新的处所或开展新的推广工作。</a:t>
                      </a:r>
                    </a:p>
                    <a:p>
                      <a:r>
                        <a:rPr kumimoji="0" lang="zh-TW" altLang="zh-HK" sz="1200" b="1" kern="1200" dirty="0">
                          <a:solidFill>
                            <a:schemeClr val="dk1"/>
                          </a:solidFill>
                          <a:effectLst/>
                          <a:latin typeface="+mn-lt"/>
                          <a:ea typeface="+mn-ea"/>
                          <a:cs typeface="+mn-cs"/>
                        </a:rPr>
                        <a:t>代祷：</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zh-TW" altLang="zh-HK" sz="1200" b="1" kern="1200" dirty="0">
                          <a:solidFill>
                            <a:schemeClr val="dk1"/>
                          </a:solidFill>
                          <a:effectLst/>
                          <a:latin typeface="+mn-lt"/>
                          <a:ea typeface="+mn-ea"/>
                          <a:cs typeface="+mn-cs"/>
                        </a:rPr>
                        <a:t>为地域</a:t>
                      </a:r>
                      <a:r>
                        <a:rPr kumimoji="0" lang="en-GB" altLang="zh-HK" sz="1200" b="1" kern="1200" dirty="0">
                          <a:solidFill>
                            <a:schemeClr val="dk1"/>
                          </a:solidFill>
                          <a:effectLst/>
                          <a:latin typeface="+mn-lt"/>
                          <a:ea typeface="+mn-ea"/>
                          <a:cs typeface="+mn-cs"/>
                        </a:rPr>
                        <a:t>2024</a:t>
                      </a:r>
                      <a:r>
                        <a:rPr kumimoji="0" lang="zh-TW" altLang="zh-HK" sz="1200" b="1" kern="1200" dirty="0">
                          <a:solidFill>
                            <a:schemeClr val="dk1"/>
                          </a:solidFill>
                          <a:effectLst/>
                          <a:latin typeface="+mn-lt"/>
                          <a:ea typeface="+mn-ea"/>
                          <a:cs typeface="+mn-cs"/>
                        </a:rPr>
                        <a:t>至</a:t>
                      </a:r>
                      <a:r>
                        <a:rPr kumimoji="0" lang="en-GB" altLang="zh-HK" sz="1200" b="1" kern="1200" dirty="0">
                          <a:solidFill>
                            <a:schemeClr val="dk1"/>
                          </a:solidFill>
                          <a:effectLst/>
                          <a:latin typeface="+mn-lt"/>
                          <a:ea typeface="+mn-ea"/>
                          <a:cs typeface="+mn-cs"/>
                        </a:rPr>
                        <a:t>28</a:t>
                      </a:r>
                      <a:r>
                        <a:rPr kumimoji="0" lang="zh-TW" altLang="zh-HK" sz="1200" b="1" kern="1200" dirty="0">
                          <a:solidFill>
                            <a:schemeClr val="dk1"/>
                          </a:solidFill>
                          <a:effectLst/>
                          <a:latin typeface="+mn-lt"/>
                          <a:ea typeface="+mn-ea"/>
                          <a:cs typeface="+mn-cs"/>
                        </a:rPr>
                        <a:t>年的策略重点祈祷：</a:t>
                      </a:r>
                      <a:r>
                        <a:rPr kumimoji="0" lang="zh-TW" altLang="zh-HK" sz="1200" kern="1200" dirty="0">
                          <a:solidFill>
                            <a:schemeClr val="dk1"/>
                          </a:solidFill>
                          <a:effectLst/>
                          <a:latin typeface="+mn-lt"/>
                          <a:ea typeface="+mn-ea"/>
                          <a:cs typeface="+mn-cs"/>
                        </a:rPr>
                        <a:t>「</a:t>
                      </a:r>
                      <a:r>
                        <a:rPr kumimoji="0" lang="zh-TW" altLang="zh-HK" sz="1200" b="1" kern="1200" dirty="0">
                          <a:solidFill>
                            <a:schemeClr val="dk1"/>
                          </a:solidFill>
                          <a:effectLst/>
                          <a:latin typeface="+mn-lt"/>
                          <a:ea typeface="+mn-ea"/>
                          <a:cs typeface="+mn-cs"/>
                        </a:rPr>
                        <a:t>赋予会众力量、装备系统和投入使命</a:t>
                      </a:r>
                      <a:r>
                        <a:rPr kumimoji="0" lang="zh-TW" altLang="zh-HK" sz="1200" kern="1200" dirty="0">
                          <a:solidFill>
                            <a:schemeClr val="dk1"/>
                          </a:solidFill>
                          <a:effectLst/>
                          <a:latin typeface="+mn-lt"/>
                          <a:ea typeface="+mn-ea"/>
                          <a:cs typeface="+mn-cs"/>
                        </a:rPr>
                        <a:t>」。 经过多次讨论和祈祷，地域制定了</a:t>
                      </a:r>
                      <a:r>
                        <a:rPr kumimoji="0" lang="en-US" altLang="zh-HK" sz="1200" kern="1200" dirty="0">
                          <a:solidFill>
                            <a:schemeClr val="dk1"/>
                          </a:solidFill>
                          <a:effectLst/>
                          <a:latin typeface="+mn-lt"/>
                          <a:ea typeface="+mn-ea"/>
                          <a:cs typeface="+mn-cs"/>
                        </a:rPr>
                        <a:t> </a:t>
                      </a:r>
                      <a:r>
                        <a:rPr kumimoji="0" lang="en-GB" altLang="zh-HK" sz="1200" kern="1200" dirty="0">
                          <a:solidFill>
                            <a:schemeClr val="dk1"/>
                          </a:solidFill>
                          <a:effectLst/>
                          <a:latin typeface="+mn-lt"/>
                          <a:ea typeface="+mn-ea"/>
                          <a:cs typeface="+mn-cs"/>
                        </a:rPr>
                        <a:t>12</a:t>
                      </a:r>
                      <a:r>
                        <a:rPr kumimoji="0" lang="zh-TW" altLang="zh-HK" sz="1200" kern="1200" dirty="0">
                          <a:solidFill>
                            <a:schemeClr val="dk1"/>
                          </a:solidFill>
                          <a:effectLst/>
                          <a:latin typeface="+mn-lt"/>
                          <a:ea typeface="+mn-ea"/>
                          <a:cs typeface="+mn-cs"/>
                        </a:rPr>
                        <a:t>个策略目标，并在整个地域范围内传阅，继续推进使命。</a:t>
                      </a:r>
                    </a:p>
                    <a:p>
                      <a:pPr marL="228600" indent="-228600">
                        <a:buFont typeface="+mj-lt"/>
                        <a:buAutoNum type="arabicPeriod"/>
                      </a:pPr>
                      <a:r>
                        <a:rPr kumimoji="0" lang="zh-TW" altLang="zh-HK" sz="1200" b="1" kern="1200" dirty="0">
                          <a:solidFill>
                            <a:schemeClr val="dk1"/>
                          </a:solidFill>
                          <a:effectLst/>
                          <a:latin typeface="+mn-lt"/>
                          <a:ea typeface="+mn-ea"/>
                          <a:cs typeface="+mn-cs"/>
                        </a:rPr>
                        <a:t>赋予会众力量：</a:t>
                      </a:r>
                      <a:r>
                        <a:rPr kumimoji="0" lang="zh-TW" altLang="zh-HK" sz="1200" kern="1200" dirty="0">
                          <a:solidFill>
                            <a:schemeClr val="dk1"/>
                          </a:solidFill>
                          <a:effectLst/>
                          <a:latin typeface="+mn-lt"/>
                          <a:ea typeface="+mn-ea"/>
                          <a:cs typeface="+mn-cs"/>
                        </a:rPr>
                        <a:t>每个部队、中心、区部和地域总部都会准备各自的策略行动计划，让儿童、青少年、男士、女士、军官、干事、员工及所有持分者得力。请为我们赋予会众力量这个使命祈祷。</a:t>
                      </a:r>
                    </a:p>
                    <a:p>
                      <a:pPr marL="228600" indent="-228600">
                        <a:buFont typeface="+mj-lt"/>
                        <a:buAutoNum type="arabicPeriod"/>
                      </a:pPr>
                      <a:r>
                        <a:rPr kumimoji="0" lang="zh-TW" altLang="zh-HK" sz="1200" b="1" kern="1200" dirty="0">
                          <a:solidFill>
                            <a:schemeClr val="dk1"/>
                          </a:solidFill>
                          <a:effectLst/>
                          <a:latin typeface="+mn-lt"/>
                          <a:ea typeface="+mn-ea"/>
                          <a:cs typeface="+mn-cs"/>
                        </a:rPr>
                        <a:t>装备系统：</a:t>
                      </a:r>
                      <a:r>
                        <a:rPr kumimoji="0" lang="zh-TW" altLang="zh-HK" sz="1200" kern="1200" dirty="0">
                          <a:solidFill>
                            <a:schemeClr val="dk1"/>
                          </a:solidFill>
                          <a:effectLst/>
                          <a:latin typeface="+mn-lt"/>
                          <a:ea typeface="+mn-ea"/>
                          <a:cs typeface="+mn-cs"/>
                        </a:rPr>
                        <a:t>今年地域将进行各种评估、升级和重新开发物业。请为各领导团队祷告，让他们得以寻求神的带领和智慧，为地域的未来采取正确的行动。</a:t>
                      </a:r>
                    </a:p>
                    <a:p>
                      <a:pPr marL="228600" indent="-228600">
                        <a:buFont typeface="+mj-lt"/>
                        <a:buAutoNum type="arabicPeriod"/>
                      </a:pPr>
                      <a:r>
                        <a:rPr kumimoji="0" lang="zh-TW" altLang="zh-HK" sz="1200" b="1" kern="1200" dirty="0">
                          <a:solidFill>
                            <a:schemeClr val="dk1"/>
                          </a:solidFill>
                          <a:effectLst/>
                          <a:latin typeface="+mn-lt"/>
                          <a:ea typeface="+mn-ea"/>
                          <a:cs typeface="+mn-cs"/>
                        </a:rPr>
                        <a:t>投入使命：</a:t>
                      </a:r>
                      <a:r>
                        <a:rPr kumimoji="0" lang="zh-TW" altLang="zh-HK" sz="1200" kern="1200" dirty="0">
                          <a:solidFill>
                            <a:schemeClr val="dk1"/>
                          </a:solidFill>
                          <a:effectLst/>
                          <a:latin typeface="+mn-lt"/>
                          <a:ea typeface="+mn-ea"/>
                          <a:cs typeface="+mn-cs"/>
                        </a:rPr>
                        <a:t>地域专注于使命和传福音。感谢神保守我们在桑利、中央邦、拉贾斯坦邦、卡帕拉达和达兰普尔的推广工作。去年，我们在果阿开设了救世军单位。今年，我们派遣了多对军官夫妇到纳西克、奥兰加巴德和巴鲁克。请为事工的扩充以及军官及其安全、健康和资源祈祷。</a:t>
                      </a:r>
                    </a:p>
                    <a:p>
                      <a:pPr marL="228600" lvl="0" indent="-228600">
                        <a:buFont typeface="+mj-lt"/>
                        <a:buAutoNum type="arabicPeriod"/>
                      </a:pPr>
                      <a:r>
                        <a:rPr kumimoji="0" lang="zh-TW" altLang="zh-HK" sz="1200" b="1" kern="1200" dirty="0">
                          <a:solidFill>
                            <a:schemeClr val="dk1"/>
                          </a:solidFill>
                          <a:effectLst/>
                          <a:latin typeface="+mn-lt"/>
                          <a:ea typeface="+mn-ea"/>
                          <a:cs typeface="+mn-cs"/>
                        </a:rPr>
                        <a:t>为白礼顿大将及白罗宝云中将到访祈祷：</a:t>
                      </a:r>
                      <a:r>
                        <a:rPr kumimoji="0" lang="zh-TW" altLang="zh-HK" sz="1200" kern="1200" dirty="0">
                          <a:solidFill>
                            <a:schemeClr val="dk1"/>
                          </a:solidFill>
                          <a:effectLst/>
                          <a:latin typeface="+mn-lt"/>
                          <a:ea typeface="+mn-ea"/>
                          <a:cs typeface="+mn-cs"/>
                        </a:rPr>
                        <a:t>请与我们一同为白礼顿大将及白罗宝云中将</a:t>
                      </a:r>
                      <a:r>
                        <a:rPr kumimoji="0" lang="en-GB" altLang="zh-HK" sz="1200" kern="1200" dirty="0">
                          <a:solidFill>
                            <a:schemeClr val="dk1"/>
                          </a:solidFill>
                          <a:effectLst/>
                          <a:latin typeface="+mn-lt"/>
                          <a:ea typeface="+mn-ea"/>
                          <a:cs typeface="+mn-cs"/>
                        </a:rPr>
                        <a:t>2025</a:t>
                      </a:r>
                      <a:r>
                        <a:rPr kumimoji="0" lang="zh-TW" altLang="zh-HK" sz="1200" kern="1200" dirty="0">
                          <a:solidFill>
                            <a:schemeClr val="dk1"/>
                          </a:solidFill>
                          <a:effectLst/>
                          <a:latin typeface="+mn-lt"/>
                          <a:ea typeface="+mn-ea"/>
                          <a:cs typeface="+mn-cs"/>
                        </a:rPr>
                        <a:t>年</a:t>
                      </a:r>
                      <a:r>
                        <a:rPr kumimoji="0" lang="en-GB" altLang="zh-HK" sz="1200" kern="1200" dirty="0">
                          <a:solidFill>
                            <a:schemeClr val="dk1"/>
                          </a:solidFill>
                          <a:effectLst/>
                          <a:latin typeface="+mn-lt"/>
                          <a:ea typeface="+mn-ea"/>
                          <a:cs typeface="+mn-cs"/>
                        </a:rPr>
                        <a:t>2</a:t>
                      </a:r>
                      <a:r>
                        <a:rPr kumimoji="0" lang="zh-TW" altLang="zh-HK" sz="1200" kern="1200" dirty="0">
                          <a:solidFill>
                            <a:schemeClr val="dk1"/>
                          </a:solidFill>
                          <a:effectLst/>
                          <a:latin typeface="+mn-lt"/>
                          <a:ea typeface="+mn-ea"/>
                          <a:cs typeface="+mn-cs"/>
                        </a:rPr>
                        <a:t>月的到访祷告。为这次访问能够深化儿童和青少年、妇女和男子、干事和军官的灵命祈祷。为大将访问的准备和计划祈祷。</a:t>
                      </a:r>
                    </a:p>
                    <a:p>
                      <a:endParaRPr kumimoji="0" lang="en-US" altLang="zh-TW" sz="14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25591"/>
                  </a:ext>
                </a:extLst>
              </a:tr>
            </a:tbl>
          </a:graphicData>
        </a:graphic>
      </p:graphicFrame>
      <p:sp>
        <p:nvSpPr>
          <p:cNvPr id="2" name="矩形 11">
            <a:extLst>
              <a:ext uri="{FF2B5EF4-FFF2-40B4-BE49-F238E27FC236}">
                <a16:creationId xmlns:a16="http://schemas.microsoft.com/office/drawing/2014/main" id="{6C86695D-8654-1915-B0DE-BAD6287D63EB}"/>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8783128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0F290-2938-08A4-CC5D-9353C0F98219}"/>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DFE4D907-B443-CEB8-B21F-4EFACBC4FA50}"/>
              </a:ext>
            </a:extLst>
          </p:cNvPr>
          <p:cNvGraphicFramePr>
            <a:graphicFrameLocks noGrp="1"/>
          </p:cNvGraphicFramePr>
          <p:nvPr>
            <p:extLst>
              <p:ext uri="{D42A27DB-BD31-4B8C-83A1-F6EECF244321}">
                <p14:modId xmlns:p14="http://schemas.microsoft.com/office/powerpoint/2010/main" val="1794825573"/>
              </p:ext>
            </p:extLst>
          </p:nvPr>
        </p:nvGraphicFramePr>
        <p:xfrm>
          <a:off x="0" y="0"/>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endParaRPr kumimoji="0" lang="en-US" altLang="zh-TW" sz="1200" b="1" kern="1200" dirty="0">
                        <a:solidFill>
                          <a:schemeClr val="dk1"/>
                        </a:solidFill>
                        <a:effectLst/>
                        <a:latin typeface="+mn-lt"/>
                        <a:ea typeface="+mn-ea"/>
                        <a:cs typeface="+mn-cs"/>
                      </a:endParaRPr>
                    </a:p>
                    <a:p>
                      <a:r>
                        <a:rPr kumimoji="0" lang="en-US" altLang="zh-TW"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txBody>
                  <a:tcPr marL="114300" marR="11430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9A96B146-2CFC-5AA0-E98B-4C58ACC2907F}"/>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60D47EFF-719B-2E91-53C9-F9951BEEBA8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236EF8EE-61DB-D790-1E4A-B9D2310EC57A}"/>
              </a:ext>
            </a:extLst>
          </p:cNvPr>
          <p:cNvGraphicFramePr>
            <a:graphicFrameLocks noGrp="1"/>
          </p:cNvGraphicFramePr>
          <p:nvPr>
            <p:extLst>
              <p:ext uri="{D42A27DB-BD31-4B8C-83A1-F6EECF244321}">
                <p14:modId xmlns:p14="http://schemas.microsoft.com/office/powerpoint/2010/main" val="365417555"/>
              </p:ext>
            </p:extLst>
          </p:nvPr>
        </p:nvGraphicFramePr>
        <p:xfrm>
          <a:off x="307223" y="1324804"/>
          <a:ext cx="8529554" cy="4391787"/>
        </p:xfrm>
        <a:graphic>
          <a:graphicData uri="http://schemas.openxmlformats.org/drawingml/2006/table">
            <a:tbl>
              <a:tblPr firstRow="1" bandRow="1">
                <a:tableStyleId>{5C22544A-7EE6-4342-B048-85BDC9FD1C3A}</a:tableStyleId>
              </a:tblPr>
              <a:tblGrid>
                <a:gridCol w="596617">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a:solidFill>
                            <a:schemeClr val="tx1"/>
                          </a:solidFill>
                          <a:effectLst/>
                          <a:latin typeface="+mn-lt"/>
                          <a:ea typeface="+mn-ea"/>
                          <a:cs typeface="+mn-cs"/>
                        </a:rPr>
                        <a:t>第三周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7255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14/10</a:t>
                      </a: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200" b="1" kern="1200">
                          <a:solidFill>
                            <a:schemeClr val="dk1"/>
                          </a:solidFill>
                          <a:effectLst/>
                          <a:latin typeface="+mn-lt"/>
                          <a:ea typeface="+mn-ea"/>
                          <a:cs typeface="+mn-cs"/>
                        </a:rPr>
                        <a:t>社会服务部</a:t>
                      </a:r>
                    </a:p>
                    <a:p>
                      <a:r>
                        <a:rPr kumimoji="0" lang="zh-TW" altLang="en-US" sz="1200" b="1" kern="1200">
                          <a:solidFill>
                            <a:schemeClr val="dk1"/>
                          </a:solidFill>
                          <a:effectLst/>
                          <a:latin typeface="+mn-lt"/>
                          <a:ea typeface="+mn-ea"/>
                          <a:cs typeface="+mn-cs"/>
                        </a:rPr>
                        <a:t>社会服务总监</a:t>
                      </a:r>
                      <a:r>
                        <a:rPr kumimoji="0" lang="en-US" altLang="zh-TW" sz="1200" b="1" kern="1200">
                          <a:solidFill>
                            <a:schemeClr val="dk1"/>
                          </a:solidFill>
                          <a:effectLst/>
                          <a:latin typeface="+mn-lt"/>
                          <a:ea typeface="+mn-ea"/>
                          <a:cs typeface="+mn-cs"/>
                        </a:rPr>
                        <a:t>﹕</a:t>
                      </a:r>
                      <a:r>
                        <a:rPr kumimoji="0" lang="zh-TW" altLang="en-US" sz="1200" b="1" kern="1200">
                          <a:solidFill>
                            <a:schemeClr val="dk1"/>
                          </a:solidFill>
                          <a:effectLst/>
                          <a:latin typeface="+mn-lt"/>
                          <a:ea typeface="+mn-ea"/>
                          <a:cs typeface="+mn-cs"/>
                        </a:rPr>
                        <a:t>刘陈小丽女士</a:t>
                      </a:r>
                    </a:p>
                    <a:p>
                      <a:r>
                        <a:rPr kumimoji="0" lang="zh-TW" altLang="en-US" sz="1200" b="1" kern="1200">
                          <a:solidFill>
                            <a:schemeClr val="dk1"/>
                          </a:solidFill>
                          <a:effectLst/>
                          <a:latin typeface="+mn-lt"/>
                          <a:ea typeface="+mn-ea"/>
                          <a:cs typeface="+mn-cs"/>
                        </a:rPr>
                        <a:t>代</a:t>
                      </a:r>
                      <a:r>
                        <a:rPr kumimoji="0" lang="zh-TW" altLang="en-US" sz="1200" b="0" kern="1200">
                          <a:solidFill>
                            <a:schemeClr val="dk1"/>
                          </a:solidFill>
                          <a:effectLst/>
                          <a:latin typeface="+mn-lt"/>
                          <a:ea typeface="+mn-ea"/>
                          <a:cs typeface="+mn-cs"/>
                        </a:rPr>
                        <a:t>祷</a:t>
                      </a:r>
                      <a:r>
                        <a:rPr kumimoji="0" lang="en-US" altLang="zh-TW" sz="1200" b="0" kern="1200">
                          <a:solidFill>
                            <a:schemeClr val="dk1"/>
                          </a:solidFill>
                          <a:effectLst/>
                          <a:latin typeface="+mn-lt"/>
                          <a:ea typeface="+mn-ea"/>
                          <a:cs typeface="+mn-cs"/>
                        </a:rPr>
                        <a:t>﹕</a:t>
                      </a:r>
                      <a:endParaRPr kumimoji="0" lang="en-US" altLang="zh-TW" sz="1200" b="0" kern="1200" dirty="0">
                        <a:solidFill>
                          <a:schemeClr val="dk1"/>
                        </a:solidFill>
                        <a:effectLst/>
                        <a:latin typeface="+mn-lt"/>
                        <a:ea typeface="+mn-ea"/>
                        <a:cs typeface="+mn-cs"/>
                      </a:endParaRPr>
                    </a:p>
                    <a:p>
                      <a:pPr marL="228600" indent="-228600">
                        <a:buFont typeface="+mj-lt"/>
                        <a:buAutoNum type="arabicPeriod"/>
                      </a:pPr>
                      <a:r>
                        <a:rPr kumimoji="0" lang="zh-TW" altLang="en-US" sz="1200" b="0" kern="1200">
                          <a:solidFill>
                            <a:schemeClr val="dk1"/>
                          </a:solidFill>
                          <a:effectLst/>
                          <a:latin typeface="+mn-lt"/>
                          <a:ea typeface="+mn-ea"/>
                          <a:cs typeface="+mn-cs"/>
                        </a:rPr>
                        <a:t>面对多变的社会环境、沉重的生活压力、战争、气候变化等，人们会容易感到无助及无望，请为服务使用者及职员的身心健康祷告，祈盼他们在主里得力和平安。 </a:t>
                      </a:r>
                    </a:p>
                    <a:p>
                      <a:pPr marL="228600" indent="-228600">
                        <a:buFont typeface="+mj-lt"/>
                        <a:buAutoNum type="arabicPeriod"/>
                      </a:pPr>
                      <a:r>
                        <a:rPr kumimoji="0" lang="zh-TW" altLang="en-US" sz="1200" b="0" kern="1200">
                          <a:solidFill>
                            <a:schemeClr val="dk1"/>
                          </a:solidFill>
                          <a:effectLst/>
                          <a:latin typeface="+mn-lt"/>
                          <a:ea typeface="+mn-ea"/>
                          <a:cs typeface="+mn-cs"/>
                        </a:rPr>
                        <a:t>愿神在社会服务部建立一个稳定而委身的团队，在小区中作盐作光。</a:t>
                      </a:r>
                      <a:endParaRPr kumimoji="0" lang="zh-TW" altLang="en-US" sz="1200" b="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150647"/>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 15/10</a:t>
                      </a: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200" b="1" kern="1200">
                          <a:solidFill>
                            <a:schemeClr val="dk1"/>
                          </a:solidFill>
                          <a:effectLst/>
                          <a:latin typeface="+mn-lt"/>
                          <a:ea typeface="+mn-ea"/>
                          <a:cs typeface="+mn-cs"/>
                        </a:rPr>
                        <a:t>荃葵队</a:t>
                      </a:r>
                    </a:p>
                    <a:p>
                      <a:r>
                        <a:rPr kumimoji="0" lang="zh-TW" altLang="en-US" sz="1200" b="1" kern="1200">
                          <a:solidFill>
                            <a:schemeClr val="dk1"/>
                          </a:solidFill>
                          <a:effectLst/>
                          <a:latin typeface="+mn-lt"/>
                          <a:ea typeface="+mn-ea"/>
                          <a:cs typeface="+mn-cs"/>
                        </a:rPr>
                        <a:t>部队军官</a:t>
                      </a:r>
                      <a:r>
                        <a:rPr kumimoji="0" lang="en-US" altLang="zh-TW" sz="1200" b="1" kern="1200">
                          <a:solidFill>
                            <a:schemeClr val="dk1"/>
                          </a:solidFill>
                          <a:effectLst/>
                          <a:latin typeface="+mn-lt"/>
                          <a:ea typeface="+mn-ea"/>
                          <a:cs typeface="+mn-cs"/>
                        </a:rPr>
                        <a:t>﹕</a:t>
                      </a:r>
                      <a:r>
                        <a:rPr kumimoji="0" lang="zh-TW" altLang="en-US" sz="1200" b="1" kern="1200">
                          <a:solidFill>
                            <a:schemeClr val="dk1"/>
                          </a:solidFill>
                          <a:effectLst/>
                          <a:latin typeface="+mn-lt"/>
                          <a:ea typeface="+mn-ea"/>
                          <a:cs typeface="+mn-cs"/>
                        </a:rPr>
                        <a:t>曹锦华少校</a:t>
                      </a:r>
                    </a:p>
                    <a:p>
                      <a:r>
                        <a:rPr kumimoji="0" lang="zh-TW" altLang="en-US" sz="1200" b="1" kern="1200">
                          <a:solidFill>
                            <a:schemeClr val="dk1"/>
                          </a:solidFill>
                          <a:effectLst/>
                          <a:latin typeface="+mn-lt"/>
                          <a:ea typeface="+mn-ea"/>
                          <a:cs typeface="+mn-cs"/>
                        </a:rPr>
                        <a:t>代祷</a:t>
                      </a:r>
                      <a:r>
                        <a:rPr kumimoji="0" lang="en-US" altLang="zh-TW" sz="1200" b="1" kern="1200">
                          <a:solidFill>
                            <a:schemeClr val="dk1"/>
                          </a:solidFill>
                          <a:effectLst/>
                          <a:latin typeface="+mn-lt"/>
                          <a:ea typeface="+mn-ea"/>
                          <a:cs typeface="+mn-cs"/>
                        </a:rPr>
                        <a:t>﹕</a:t>
                      </a:r>
                      <a:endParaRPr kumimoji="0" lang="en-US" altLang="zh-TW" sz="1200" b="1" kern="1200" dirty="0">
                        <a:solidFill>
                          <a:schemeClr val="dk1"/>
                        </a:solidFill>
                        <a:effectLst/>
                        <a:latin typeface="+mn-lt"/>
                        <a:ea typeface="+mn-ea"/>
                        <a:cs typeface="+mn-cs"/>
                      </a:endParaRPr>
                    </a:p>
                    <a:p>
                      <a:pPr marL="228600" indent="-228600">
                        <a:buFont typeface="+mj-lt"/>
                        <a:buAutoNum type="arabicPeriod"/>
                      </a:pPr>
                      <a:r>
                        <a:rPr kumimoji="0" lang="zh-TW" altLang="en-US" sz="1200" b="0" kern="1200">
                          <a:solidFill>
                            <a:schemeClr val="dk1"/>
                          </a:solidFill>
                          <a:effectLst/>
                          <a:latin typeface="+mn-lt"/>
                          <a:ea typeface="+mn-ea"/>
                          <a:cs typeface="+mn-cs"/>
                        </a:rPr>
                        <a:t>求主让弟兄姊妹有爱慕亲近神的心，并亲身经历主的同在和带领，有信心并活出喜乐平安的生活，有胆量将基督真理传扬。</a:t>
                      </a:r>
                    </a:p>
                    <a:p>
                      <a:pPr marL="228600" indent="-228600">
                        <a:buFont typeface="+mj-lt"/>
                        <a:buAutoNum type="arabicPeriod"/>
                      </a:pPr>
                      <a:r>
                        <a:rPr kumimoji="0" lang="zh-TW" altLang="en-US" sz="1200" b="0" kern="1200">
                          <a:solidFill>
                            <a:schemeClr val="dk1"/>
                          </a:solidFill>
                          <a:effectLst/>
                          <a:latin typeface="+mn-lt"/>
                          <a:ea typeface="+mn-ea"/>
                          <a:cs typeface="+mn-cs"/>
                        </a:rPr>
                        <a:t>为部队重点开展「家庭亲子福音事工」祷告，让部队有智慧同心合力推动福音，引领更多家庭认识福音，并接受信仰。</a:t>
                      </a:r>
                    </a:p>
                    <a:p>
                      <a:pPr marL="228600" indent="-228600">
                        <a:buFont typeface="+mj-lt"/>
                        <a:buAutoNum type="arabicPeriod"/>
                      </a:pPr>
                      <a:r>
                        <a:rPr kumimoji="0" lang="zh-TW" altLang="en-US" sz="1200" b="0" kern="1200">
                          <a:solidFill>
                            <a:schemeClr val="dk1"/>
                          </a:solidFill>
                          <a:effectLst/>
                          <a:latin typeface="+mn-lt"/>
                          <a:ea typeface="+mn-ea"/>
                          <a:cs typeface="+mn-cs"/>
                        </a:rPr>
                        <a:t>与牧区所有单位继续紧密合作，一起服侍小区。</a:t>
                      </a:r>
                      <a:endParaRPr kumimoji="0" lang="en-US" altLang="zh-TW" sz="1200" b="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11776"/>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5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16/10</a:t>
                      </a: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200" b="1" kern="1200" dirty="0">
                          <a:solidFill>
                            <a:schemeClr val="dk1"/>
                          </a:solidFill>
                          <a:effectLst/>
                          <a:latin typeface="+mn-lt"/>
                          <a:ea typeface="+mn-ea"/>
                          <a:cs typeface="+mn-cs"/>
                        </a:rPr>
                        <a:t>华富长者中心</a:t>
                      </a:r>
                    </a:p>
                    <a:p>
                      <a:r>
                        <a:rPr kumimoji="0" lang="zh-TW" altLang="en-US" sz="1200" b="1" kern="1200" dirty="0">
                          <a:solidFill>
                            <a:schemeClr val="dk1"/>
                          </a:solidFill>
                          <a:effectLst/>
                          <a:latin typeface="+mn-lt"/>
                          <a:ea typeface="+mn-ea"/>
                          <a:cs typeface="+mn-cs"/>
                        </a:rPr>
                        <a:t>中心主任</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黄河南先生 </a:t>
                      </a:r>
                    </a:p>
                    <a:p>
                      <a:pPr marL="228600" indent="-228600">
                        <a:buFont typeface="+mj-lt"/>
                        <a:buAutoNum type="arabicPeriod"/>
                      </a:pPr>
                      <a:r>
                        <a:rPr kumimoji="0" lang="zh-TW" altLang="en-US" sz="1200" b="1" kern="1200" dirty="0">
                          <a:solidFill>
                            <a:schemeClr val="dk1"/>
                          </a:solidFill>
                          <a:effectLst/>
                          <a:latin typeface="+mn-lt"/>
                          <a:ea typeface="+mn-ea"/>
                          <a:cs typeface="+mn-cs"/>
                        </a:rPr>
                        <a:t>代祷</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kern="1200" dirty="0">
                          <a:solidFill>
                            <a:schemeClr val="dk1"/>
                          </a:solidFill>
                          <a:effectLst/>
                          <a:latin typeface="+mn-lt"/>
                          <a:ea typeface="+mn-ea"/>
                          <a:cs typeface="+mn-cs"/>
                        </a:rPr>
                        <a:t>保守华富邨的重建计划：华富邨重建工程进行在即，求神保守这地区的居民。愿祂在这个充满改变的时期减轻他们的焦虑和恐惧。我们祈求居民能有内心的平静，并祈求重建的负责人能得到智慧和带领。</a:t>
                      </a:r>
                    </a:p>
                    <a:p>
                      <a:pPr marL="228600" indent="-228600">
                        <a:buFont typeface="+mj-lt"/>
                        <a:buAutoNum type="arabicPeriod"/>
                      </a:pPr>
                      <a:r>
                        <a:rPr kumimoji="0" lang="zh-TW" altLang="en-US" sz="1200" kern="1200" dirty="0">
                          <a:solidFill>
                            <a:schemeClr val="dk1"/>
                          </a:solidFill>
                          <a:effectLst/>
                          <a:latin typeface="+mn-lt"/>
                          <a:ea typeface="+mn-ea"/>
                          <a:cs typeface="+mn-cs"/>
                        </a:rPr>
                        <a:t>华富长者中心职员的健康和力量：请祷告，愿神保守长者中心各职员的健康，并赐给他们力量和活力，继续有效地服侍区内的长者。我们求神触摸他们，使他们保持健康，为他们所服务的人士带来安慰和帮助。</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3863334"/>
                  </a:ext>
                </a:extLst>
              </a:tr>
            </a:tbl>
          </a:graphicData>
        </a:graphic>
      </p:graphicFrame>
      <p:sp>
        <p:nvSpPr>
          <p:cNvPr id="2" name="矩形 11">
            <a:extLst>
              <a:ext uri="{FF2B5EF4-FFF2-40B4-BE49-F238E27FC236}">
                <a16:creationId xmlns:a16="http://schemas.microsoft.com/office/drawing/2014/main" id="{3538EF70-A279-7849-0066-56B3F023FBFB}"/>
              </a:ext>
            </a:extLst>
          </p:cNvPr>
          <p:cNvSpPr/>
          <p:nvPr/>
        </p:nvSpPr>
        <p:spPr>
          <a:xfrm>
            <a:off x="3818002" y="47278"/>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717634434"/>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a:extLst>
            <a:ext uri="{FF2B5EF4-FFF2-40B4-BE49-F238E27FC236}">
              <a16:creationId xmlns:a16="http://schemas.microsoft.com/office/drawing/2014/main" id="{B670F290-2938-08A4-CC5D-9353C0F98219}"/>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DFE4D907-B443-CEB8-B21F-4EFACBC4FA50}"/>
              </a:ext>
            </a:extLst>
          </p:cNvPr>
          <p:cNvGraphicFramePr>
            <a:graphicFrameLocks noGrp="1"/>
          </p:cNvGraphicFramePr>
          <p:nvPr>
            <p:extLst>
              <p:ext uri="{D42A27DB-BD31-4B8C-83A1-F6EECF244321}">
                <p14:modId xmlns:p14="http://schemas.microsoft.com/office/powerpoint/2010/main" val="4229283326"/>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9A96B146-2CFC-5AA0-E98B-4C58ACC2907F}"/>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60D47EFF-719B-2E91-53C9-F9951BEEBA8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236EF8EE-61DB-D790-1E4A-B9D2310EC57A}"/>
              </a:ext>
            </a:extLst>
          </p:cNvPr>
          <p:cNvGraphicFramePr>
            <a:graphicFrameLocks noGrp="1"/>
          </p:cNvGraphicFramePr>
          <p:nvPr>
            <p:extLst>
              <p:ext uri="{D42A27DB-BD31-4B8C-83A1-F6EECF244321}">
                <p14:modId xmlns:p14="http://schemas.microsoft.com/office/powerpoint/2010/main" val="1890957766"/>
              </p:ext>
            </p:extLst>
          </p:nvPr>
        </p:nvGraphicFramePr>
        <p:xfrm>
          <a:off x="313109" y="939831"/>
          <a:ext cx="8517781" cy="5671947"/>
        </p:xfrm>
        <a:graphic>
          <a:graphicData uri="http://schemas.openxmlformats.org/drawingml/2006/table">
            <a:tbl>
              <a:tblPr firstRow="1" bandRow="1">
                <a:tableStyleId>{5C22544A-7EE6-4342-B048-85BDC9FD1C3A}</a:tableStyleId>
              </a:tblPr>
              <a:tblGrid>
                <a:gridCol w="794722">
                  <a:extLst>
                    <a:ext uri="{9D8B030D-6E8A-4147-A177-3AD203B41FA5}">
                      <a16:colId xmlns:a16="http://schemas.microsoft.com/office/drawing/2014/main" val="3869904112"/>
                    </a:ext>
                  </a:extLst>
                </a:gridCol>
                <a:gridCol w="7723059">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第三周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7255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241133">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mj-ea"/>
                          <a:ea typeface="+mj-ea"/>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mj-ea"/>
                          <a:ea typeface="+mj-ea"/>
                          <a:cs typeface="+mn-cs"/>
                        </a:rPr>
                        <a:t>17/10</a:t>
                      </a:r>
                      <a:endParaRPr kumimoji="0" lang="zh-HK" altLang="en-US" sz="1200" b="1" kern="0" dirty="0">
                        <a:solidFill>
                          <a:schemeClr val="dk1"/>
                        </a:solidFill>
                        <a:effectLst/>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j-ea"/>
                          <a:ea typeface="+mj-ea"/>
                          <a:cs typeface="+mn-cs"/>
                        </a:rPr>
                        <a:t> </a:t>
                      </a:r>
                      <a:endParaRPr kumimoji="0" lang="zh-TW" altLang="zh-HK" sz="1200" kern="1200" dirty="0">
                        <a:solidFill>
                          <a:schemeClr val="dk1"/>
                        </a:solidFill>
                        <a:effectLst/>
                        <a:latin typeface="+mj-ea"/>
                        <a:ea typeface="+mj-ea"/>
                        <a:cs typeface="+mn-cs"/>
                      </a:endParaRPr>
                    </a:p>
                    <a:p>
                      <a:r>
                        <a:rPr lang="zh-TW" altLang="en-US" sz="1200" b="1" kern="100" dirty="0">
                          <a:effectLst/>
                          <a:latin typeface="+mj-ea"/>
                          <a:ea typeface="+mj-ea"/>
                        </a:rPr>
                        <a:t>全球祈禱日</a:t>
                      </a:r>
                    </a:p>
                    <a:p>
                      <a:r>
                        <a:rPr lang="zh-TW" altLang="en-US" sz="1200" b="1" kern="100" dirty="0">
                          <a:effectLst/>
                          <a:latin typeface="+mj-ea"/>
                          <a:ea typeface="+mj-ea"/>
                        </a:rPr>
                        <a:t>巴布亞新畿內亞及所羅門群島地域</a:t>
                      </a:r>
                    </a:p>
                    <a:p>
                      <a:r>
                        <a:rPr lang="zh-TW" altLang="en-US" sz="1200" b="1" kern="100" dirty="0">
                          <a:effectLst/>
                          <a:latin typeface="+mj-ea"/>
                          <a:ea typeface="+mj-ea"/>
                        </a:rPr>
                        <a:t>地域總指揮</a:t>
                      </a:r>
                      <a:r>
                        <a:rPr lang="en-US" altLang="zh-TW" sz="1200" b="1" kern="100" dirty="0">
                          <a:effectLst/>
                          <a:latin typeface="+mj-ea"/>
                          <a:ea typeface="+mj-ea"/>
                        </a:rPr>
                        <a:t>: </a:t>
                      </a:r>
                      <a:r>
                        <a:rPr lang="zh-TW" altLang="en-US" sz="1200" b="1" kern="100" dirty="0">
                          <a:effectLst/>
                          <a:latin typeface="+mj-ea"/>
                          <a:ea typeface="+mj-ea"/>
                        </a:rPr>
                        <a:t>高克里准將</a:t>
                      </a:r>
                    </a:p>
                    <a:p>
                      <a:r>
                        <a:rPr lang="zh-TW" altLang="en-US" sz="1200" b="1" kern="100" dirty="0">
                          <a:effectLst/>
                          <a:latin typeface="+mj-ea"/>
                          <a:ea typeface="+mj-ea"/>
                        </a:rPr>
                        <a:t>地域秘書長</a:t>
                      </a:r>
                      <a:r>
                        <a:rPr lang="en-US" altLang="zh-TW" sz="1200" b="1" kern="100" dirty="0">
                          <a:effectLst/>
                          <a:latin typeface="+mj-ea"/>
                          <a:ea typeface="+mj-ea"/>
                        </a:rPr>
                        <a:t>: </a:t>
                      </a:r>
                      <a:r>
                        <a:rPr lang="zh-TW" altLang="en-US" sz="1200" b="1" kern="100" dirty="0">
                          <a:effectLst/>
                          <a:latin typeface="+mj-ea"/>
                          <a:ea typeface="+mj-ea"/>
                        </a:rPr>
                        <a:t>史格斯上校</a:t>
                      </a:r>
                    </a:p>
                    <a:p>
                      <a:r>
                        <a:rPr lang="zh-TW" altLang="en-US" sz="1200" b="1" kern="100" dirty="0">
                          <a:effectLst/>
                          <a:latin typeface="+mj-ea"/>
                          <a:ea typeface="+mj-ea"/>
                        </a:rPr>
                        <a:t>軍官  </a:t>
                      </a:r>
                      <a:r>
                        <a:rPr lang="en-US" altLang="zh-TW" sz="1200" b="1" kern="100" dirty="0">
                          <a:effectLst/>
                          <a:latin typeface="+mj-ea"/>
                          <a:ea typeface="+mj-ea"/>
                        </a:rPr>
                        <a:t>411  (</a:t>
                      </a:r>
                      <a:r>
                        <a:rPr lang="zh-TW" altLang="en-US" sz="1200" b="1" kern="100" dirty="0">
                          <a:effectLst/>
                          <a:latin typeface="+mj-ea"/>
                          <a:ea typeface="+mj-ea"/>
                        </a:rPr>
                        <a:t>在職 </a:t>
                      </a:r>
                      <a:r>
                        <a:rPr lang="en-US" altLang="zh-TW" sz="1200" b="1" kern="100" dirty="0">
                          <a:effectLst/>
                          <a:latin typeface="+mj-ea"/>
                          <a:ea typeface="+mj-ea"/>
                        </a:rPr>
                        <a:t>339 / </a:t>
                      </a:r>
                      <a:r>
                        <a:rPr lang="zh-TW" altLang="en-US" sz="1200" b="1" kern="100" dirty="0">
                          <a:effectLst/>
                          <a:latin typeface="+mj-ea"/>
                          <a:ea typeface="+mj-ea"/>
                        </a:rPr>
                        <a:t>退休 </a:t>
                      </a:r>
                      <a:r>
                        <a:rPr lang="en-US" altLang="zh-TW" sz="1200" b="1" kern="100" dirty="0">
                          <a:effectLst/>
                          <a:latin typeface="+mj-ea"/>
                          <a:ea typeface="+mj-ea"/>
                        </a:rPr>
                        <a:t>72) </a:t>
                      </a:r>
                      <a:r>
                        <a:rPr lang="zh-TW" altLang="en-US" sz="1200" b="1" kern="100" dirty="0">
                          <a:effectLst/>
                          <a:latin typeface="+mj-ea"/>
                          <a:ea typeface="+mj-ea"/>
                        </a:rPr>
                        <a:t>輔助上尉 </a:t>
                      </a:r>
                      <a:r>
                        <a:rPr lang="en-US" altLang="zh-TW" sz="1200" b="1" kern="100" dirty="0">
                          <a:effectLst/>
                          <a:latin typeface="+mj-ea"/>
                          <a:ea typeface="+mj-ea"/>
                        </a:rPr>
                        <a:t>10    </a:t>
                      </a:r>
                      <a:r>
                        <a:rPr lang="zh-TW" altLang="en-US" sz="1200" b="1" kern="100" dirty="0">
                          <a:effectLst/>
                          <a:latin typeface="+mj-ea"/>
                          <a:ea typeface="+mj-ea"/>
                        </a:rPr>
                        <a:t>學員 </a:t>
                      </a:r>
                      <a:r>
                        <a:rPr lang="en-US" altLang="zh-TW" sz="1200" b="1" kern="100" dirty="0">
                          <a:effectLst/>
                          <a:latin typeface="+mj-ea"/>
                          <a:ea typeface="+mj-ea"/>
                        </a:rPr>
                        <a:t>26   </a:t>
                      </a:r>
                      <a:r>
                        <a:rPr lang="zh-TW" altLang="en-US" sz="1200" b="1" kern="100" dirty="0">
                          <a:effectLst/>
                          <a:latin typeface="+mj-ea"/>
                          <a:ea typeface="+mj-ea"/>
                        </a:rPr>
                        <a:t>僱員 </a:t>
                      </a:r>
                      <a:r>
                        <a:rPr lang="en-US" altLang="zh-TW" sz="1200" b="1" kern="100" dirty="0">
                          <a:effectLst/>
                          <a:latin typeface="+mj-ea"/>
                          <a:ea typeface="+mj-ea"/>
                        </a:rPr>
                        <a:t>370</a:t>
                      </a:r>
                    </a:p>
                    <a:p>
                      <a:r>
                        <a:rPr lang="zh-TW" altLang="en-US" sz="1200" b="1" kern="100" dirty="0">
                          <a:effectLst/>
                          <a:latin typeface="+mj-ea"/>
                          <a:ea typeface="+mj-ea"/>
                        </a:rPr>
                        <a:t>部隊 </a:t>
                      </a:r>
                      <a:r>
                        <a:rPr lang="en-US" altLang="zh-TW" sz="1200" b="1" kern="100" dirty="0">
                          <a:effectLst/>
                          <a:latin typeface="+mj-ea"/>
                          <a:ea typeface="+mj-ea"/>
                        </a:rPr>
                        <a:t>64   </a:t>
                      </a:r>
                      <a:r>
                        <a:rPr lang="zh-TW" altLang="en-US" sz="1200" b="1" kern="100" dirty="0">
                          <a:effectLst/>
                          <a:latin typeface="+mj-ea"/>
                          <a:ea typeface="+mj-ea"/>
                        </a:rPr>
                        <a:t>分隊 </a:t>
                      </a:r>
                      <a:r>
                        <a:rPr lang="en-US" altLang="zh-TW" sz="1200" b="1" kern="100" dirty="0">
                          <a:effectLst/>
                          <a:latin typeface="+mj-ea"/>
                          <a:ea typeface="+mj-ea"/>
                        </a:rPr>
                        <a:t>100   </a:t>
                      </a:r>
                      <a:r>
                        <a:rPr lang="zh-TW" altLang="en-US" sz="1200" b="1" kern="100" dirty="0">
                          <a:effectLst/>
                          <a:latin typeface="+mj-ea"/>
                          <a:ea typeface="+mj-ea"/>
                        </a:rPr>
                        <a:t>長年軍 </a:t>
                      </a:r>
                      <a:r>
                        <a:rPr lang="en-US" altLang="zh-TW" sz="1200" b="1" kern="100" dirty="0">
                          <a:effectLst/>
                          <a:latin typeface="+mj-ea"/>
                          <a:ea typeface="+mj-ea"/>
                        </a:rPr>
                        <a:t>5,551     </a:t>
                      </a:r>
                      <a:r>
                        <a:rPr lang="zh-TW" altLang="en-US" sz="1200" b="1" kern="100" dirty="0">
                          <a:effectLst/>
                          <a:latin typeface="+mj-ea"/>
                          <a:ea typeface="+mj-ea"/>
                        </a:rPr>
                        <a:t>救世軍之友  </a:t>
                      </a:r>
                      <a:r>
                        <a:rPr lang="en-US" altLang="zh-TW" sz="1200" b="1" kern="100" dirty="0">
                          <a:effectLst/>
                          <a:latin typeface="+mj-ea"/>
                          <a:ea typeface="+mj-ea"/>
                        </a:rPr>
                        <a:t>5,108   </a:t>
                      </a:r>
                      <a:r>
                        <a:rPr lang="zh-TW" altLang="en-US" sz="1200" b="1" kern="100" dirty="0">
                          <a:effectLst/>
                          <a:latin typeface="+mj-ea"/>
                          <a:ea typeface="+mj-ea"/>
                        </a:rPr>
                        <a:t>青年兵 </a:t>
                      </a:r>
                      <a:r>
                        <a:rPr lang="en-US" altLang="zh-TW" sz="1200" b="1" kern="100" dirty="0">
                          <a:effectLst/>
                          <a:latin typeface="+mj-ea"/>
                          <a:ea typeface="+mj-ea"/>
                        </a:rPr>
                        <a:t>1,281</a:t>
                      </a:r>
                    </a:p>
                    <a:p>
                      <a:r>
                        <a:rPr lang="zh-TW" altLang="en-US" sz="1200" b="1" kern="100" dirty="0">
                          <a:effectLst/>
                          <a:latin typeface="+mj-ea"/>
                          <a:ea typeface="+mj-ea"/>
                        </a:rPr>
                        <a:t>代禱：</a:t>
                      </a:r>
                    </a:p>
                    <a:p>
                      <a:pPr marL="228600" indent="-228600">
                        <a:buFont typeface="+mj-lt"/>
                        <a:buAutoNum type="arabicPeriod"/>
                      </a:pPr>
                      <a:r>
                        <a:rPr lang="zh-TW" altLang="en-US" sz="1200" b="1" kern="100" dirty="0">
                          <a:effectLst/>
                          <a:latin typeface="+mj-ea"/>
                          <a:ea typeface="+mj-ea"/>
                        </a:rPr>
                        <a:t>審視地域策略計劃</a:t>
                      </a:r>
                    </a:p>
                    <a:p>
                      <a:pPr marL="0" indent="0">
                        <a:buFont typeface="+mj-lt"/>
                        <a:buNone/>
                      </a:pPr>
                      <a:r>
                        <a:rPr lang="zh-TW" altLang="en-US" sz="1200" kern="100" dirty="0">
                          <a:effectLst/>
                          <a:latin typeface="+mj-ea"/>
                          <a:ea typeface="+mj-ea"/>
                        </a:rPr>
                        <a:t>      由於地域現時的策略計畫為期</a:t>
                      </a:r>
                      <a:r>
                        <a:rPr lang="en-US" altLang="zh-TW" sz="1200" kern="100" dirty="0">
                          <a:effectLst/>
                          <a:latin typeface="+mj-ea"/>
                          <a:ea typeface="+mj-ea"/>
                        </a:rPr>
                        <a:t>5</a:t>
                      </a:r>
                      <a:r>
                        <a:rPr lang="zh-TW" altLang="en-US" sz="1200" kern="100" dirty="0">
                          <a:effectLst/>
                          <a:latin typeface="+mj-ea"/>
                          <a:ea typeface="+mj-ea"/>
                        </a:rPr>
                        <a:t>年，而明年是這個週期的最後一年，因此我們需要在重新制定下一個</a:t>
                      </a:r>
                      <a:r>
                        <a:rPr lang="en-US" altLang="zh-TW" sz="1200" kern="100" dirty="0">
                          <a:effectLst/>
                          <a:latin typeface="+mj-ea"/>
                          <a:ea typeface="+mj-ea"/>
                        </a:rPr>
                        <a:t>5</a:t>
                      </a:r>
                      <a:r>
                        <a:rPr lang="zh-TW" altLang="en-US" sz="1200" kern="100" dirty="0">
                          <a:effectLst/>
                          <a:latin typeface="+mj-ea"/>
                          <a:ea typeface="+mj-ea"/>
                        </a:rPr>
                        <a:t>年策略計畫前</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評估現時計劃的進展。</a:t>
                      </a:r>
                    </a:p>
                    <a:p>
                      <a:pPr marL="0" indent="0">
                        <a:buFont typeface="+mj-lt"/>
                        <a:buNone/>
                      </a:pPr>
                      <a:r>
                        <a:rPr lang="en-US" altLang="zh-TW" sz="1200" kern="100" dirty="0">
                          <a:effectLst/>
                          <a:latin typeface="+mj-ea"/>
                          <a:ea typeface="+mj-ea"/>
                        </a:rPr>
                        <a:t>2</a:t>
                      </a:r>
                      <a:r>
                        <a:rPr lang="en-US" altLang="zh-TW" sz="1200" b="1" kern="100" dirty="0">
                          <a:effectLst/>
                          <a:latin typeface="+mj-ea"/>
                          <a:ea typeface="+mj-ea"/>
                        </a:rPr>
                        <a:t>.  2021</a:t>
                      </a:r>
                      <a:r>
                        <a:rPr lang="zh-TW" altLang="en-US" sz="1200" b="1" kern="100" dirty="0">
                          <a:effectLst/>
                          <a:latin typeface="+mj-ea"/>
                          <a:ea typeface="+mj-ea"/>
                        </a:rPr>
                        <a:t>至</a:t>
                      </a:r>
                      <a:r>
                        <a:rPr lang="en-US" altLang="zh-TW" sz="1200" b="1" kern="100" dirty="0">
                          <a:effectLst/>
                          <a:latin typeface="+mj-ea"/>
                          <a:ea typeface="+mj-ea"/>
                        </a:rPr>
                        <a:t>2025</a:t>
                      </a:r>
                      <a:r>
                        <a:rPr lang="zh-TW" altLang="en-US" sz="1200" b="1" kern="100" dirty="0">
                          <a:effectLst/>
                          <a:latin typeface="+mj-ea"/>
                          <a:ea typeface="+mj-ea"/>
                        </a:rPr>
                        <a:t>年的地域主題</a:t>
                      </a:r>
                    </a:p>
                    <a:p>
                      <a:pPr marL="0" indent="0">
                        <a:buFont typeface="+mj-lt"/>
                        <a:buNone/>
                      </a:pPr>
                      <a:r>
                        <a:rPr lang="zh-TW" altLang="en-US" sz="1200" kern="100" dirty="0">
                          <a:effectLst/>
                          <a:latin typeface="+mj-ea"/>
                          <a:ea typeface="+mj-ea"/>
                        </a:rPr>
                        <a:t>     我們從</a:t>
                      </a:r>
                      <a:r>
                        <a:rPr lang="en-US" altLang="zh-TW" sz="1200" kern="100" dirty="0">
                          <a:effectLst/>
                          <a:latin typeface="+mj-ea"/>
                          <a:ea typeface="+mj-ea"/>
                        </a:rPr>
                        <a:t>2021</a:t>
                      </a:r>
                      <a:r>
                        <a:rPr lang="zh-TW" altLang="en-US" sz="1200" kern="100" dirty="0">
                          <a:effectLst/>
                          <a:latin typeface="+mj-ea"/>
                          <a:ea typeface="+mj-ea"/>
                        </a:rPr>
                        <a:t>至</a:t>
                      </a:r>
                      <a:r>
                        <a:rPr lang="en-US" altLang="zh-TW" sz="1200" kern="100" dirty="0">
                          <a:effectLst/>
                          <a:latin typeface="+mj-ea"/>
                          <a:ea typeface="+mj-ea"/>
                        </a:rPr>
                        <a:t>2025</a:t>
                      </a:r>
                      <a:r>
                        <a:rPr lang="zh-TW" altLang="en-US" sz="1200" kern="100" dirty="0">
                          <a:effectLst/>
                          <a:latin typeface="+mj-ea"/>
                          <a:ea typeface="+mj-ea"/>
                        </a:rPr>
                        <a:t>年一直採用「重建、復元、更新」這個主題，而踏入</a:t>
                      </a:r>
                      <a:r>
                        <a:rPr lang="en-US" altLang="zh-TW" sz="1200" kern="100" dirty="0">
                          <a:effectLst/>
                          <a:latin typeface="+mj-ea"/>
                          <a:ea typeface="+mj-ea"/>
                        </a:rPr>
                        <a:t>2025</a:t>
                      </a:r>
                      <a:r>
                        <a:rPr lang="zh-TW" altLang="en-US" sz="1200" kern="100" dirty="0">
                          <a:effectLst/>
                          <a:latin typeface="+mj-ea"/>
                          <a:ea typeface="+mj-ea"/>
                        </a:rPr>
                        <a:t>年，焦點將會轉到「復興」之上。</a:t>
                      </a:r>
                    </a:p>
                    <a:p>
                      <a:pPr marL="0" indent="0">
                        <a:buFont typeface="+mj-lt"/>
                        <a:buNone/>
                      </a:pPr>
                      <a:r>
                        <a:rPr lang="en-US" altLang="zh-TW" sz="1200" kern="100" dirty="0">
                          <a:effectLst/>
                          <a:latin typeface="+mj-ea"/>
                          <a:ea typeface="+mj-ea"/>
                        </a:rPr>
                        <a:t>3.  </a:t>
                      </a:r>
                      <a:r>
                        <a:rPr lang="zh-TW" altLang="en-US" sz="1200" b="1" kern="100" dirty="0">
                          <a:effectLst/>
                          <a:latin typeface="+mj-ea"/>
                          <a:ea typeface="+mj-ea"/>
                        </a:rPr>
                        <a:t>軍兵和軍官的屬靈成長</a:t>
                      </a:r>
                    </a:p>
                    <a:p>
                      <a:pPr marL="0" indent="0">
                        <a:buFont typeface="+mj-lt"/>
                        <a:buNone/>
                      </a:pPr>
                      <a:r>
                        <a:rPr lang="zh-TW" altLang="en-US" sz="1200" kern="100" dirty="0">
                          <a:effectLst/>
                          <a:latin typeface="+mj-ea"/>
                          <a:ea typeface="+mj-ea"/>
                        </a:rPr>
                        <a:t>     請為我們的軍兵和軍官祈禱，讓他們持守聖潔的生命，深深紮根於信仰之中，並更愛神及更委身於神。</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4. </a:t>
                      </a:r>
                      <a:r>
                        <a:rPr lang="zh-TW" altLang="en-US" sz="1200" b="1" kern="100" dirty="0">
                          <a:effectLst/>
                          <a:latin typeface="+mj-ea"/>
                          <a:ea typeface="+mj-ea"/>
                        </a:rPr>
                        <a:t>軍官的健康狀況</a:t>
                      </a:r>
                    </a:p>
                    <a:p>
                      <a:pPr marL="0" indent="0">
                        <a:buFont typeface="+mj-lt"/>
                        <a:buNone/>
                      </a:pPr>
                      <a:r>
                        <a:rPr lang="zh-TW" altLang="en-US" sz="1200" kern="100" dirty="0">
                          <a:effectLst/>
                          <a:latin typeface="+mj-ea"/>
                          <a:ea typeface="+mj-ea"/>
                        </a:rPr>
                        <a:t>    請為我們在職軍官的健康祈禱。</a:t>
                      </a:r>
                      <a:r>
                        <a:rPr lang="en-US" altLang="zh-TW" sz="1200" kern="100" dirty="0">
                          <a:effectLst/>
                          <a:latin typeface="+mj-ea"/>
                          <a:ea typeface="+mj-ea"/>
                        </a:rPr>
                        <a:t>2024</a:t>
                      </a:r>
                      <a:r>
                        <a:rPr lang="zh-TW" altLang="en-US" sz="1200" kern="100" dirty="0">
                          <a:effectLst/>
                          <a:latin typeface="+mj-ea"/>
                          <a:ea typeface="+mj-ea"/>
                        </a:rPr>
                        <a:t>年已有兩名在職軍官榮升天家，請祈禱所有軍官身體健康。</a:t>
                      </a:r>
                    </a:p>
                    <a:p>
                      <a:pPr marL="0" indent="0">
                        <a:buFont typeface="+mj-lt"/>
                        <a:buNone/>
                      </a:pPr>
                      <a:r>
                        <a:rPr lang="en-US" altLang="zh-TW" sz="1200" kern="100" dirty="0">
                          <a:effectLst/>
                          <a:latin typeface="+mj-ea"/>
                          <a:ea typeface="+mj-ea"/>
                        </a:rPr>
                        <a:t>5.</a:t>
                      </a:r>
                      <a:r>
                        <a:rPr lang="zh-TW" altLang="en-US" sz="1200" kern="100" dirty="0">
                          <a:effectLst/>
                          <a:latin typeface="+mj-ea"/>
                          <a:ea typeface="+mj-ea"/>
                        </a:rPr>
                        <a:t> </a:t>
                      </a:r>
                      <a:r>
                        <a:rPr lang="zh-TW" altLang="en-US" sz="1200" b="1" kern="100" dirty="0">
                          <a:effectLst/>
                          <a:latin typeface="+mj-ea"/>
                          <a:ea typeface="+mj-ea"/>
                        </a:rPr>
                        <a:t>地域資金的持續支援</a:t>
                      </a:r>
                    </a:p>
                    <a:p>
                      <a:pPr marL="0" indent="0">
                        <a:buFont typeface="+mj-lt"/>
                        <a:buNone/>
                      </a:pPr>
                      <a:r>
                        <a:rPr lang="zh-TW" altLang="en-US" sz="1200" kern="100" dirty="0">
                          <a:effectLst/>
                          <a:latin typeface="+mj-ea"/>
                          <a:ea typeface="+mj-ea"/>
                        </a:rPr>
                        <a:t>    請為地域內各級的管理工作以及當地創收項目的推動禱告。</a:t>
                      </a:r>
                    </a:p>
                    <a:p>
                      <a:pPr marL="0" indent="0">
                        <a:buFont typeface="+mj-lt"/>
                        <a:buNone/>
                      </a:pPr>
                      <a:r>
                        <a:rPr lang="en-US" altLang="zh-TW" sz="1200" kern="100" dirty="0">
                          <a:effectLst/>
                          <a:latin typeface="+mj-ea"/>
                          <a:ea typeface="+mj-ea"/>
                        </a:rPr>
                        <a:t>6. </a:t>
                      </a:r>
                      <a:r>
                        <a:rPr lang="zh-TW" altLang="en-US" sz="1200" b="1" kern="100" dirty="0">
                          <a:effectLst/>
                          <a:latin typeface="+mj-ea"/>
                          <a:ea typeface="+mj-ea"/>
                        </a:rPr>
                        <a:t>所羅門群島的祈禱需求</a:t>
                      </a: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「實現」專案－軍官建立專案。</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宣教旅行－讓我們可以安全前往鄉村教堂，跟進新的宣教機會。</a:t>
                      </a: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地區宿舍的維修保養。</a:t>
                      </a:r>
                    </a:p>
                    <a:p>
                      <a:pPr marL="0" indent="0">
                        <a:buFont typeface="+mj-lt"/>
                        <a:buNone/>
                      </a:pPr>
                      <a:r>
                        <a:rPr lang="en-US" altLang="zh-TW" sz="1200" kern="100" dirty="0">
                          <a:effectLst/>
                          <a:latin typeface="+mj-ea"/>
                          <a:ea typeface="+mj-ea"/>
                        </a:rPr>
                        <a:t>7. </a:t>
                      </a:r>
                      <a:r>
                        <a:rPr lang="zh-TW" altLang="en-US" sz="1200" b="1" kern="100" dirty="0">
                          <a:effectLst/>
                          <a:latin typeface="+mj-ea"/>
                          <a:ea typeface="+mj-ea"/>
                        </a:rPr>
                        <a:t>按立及任命</a:t>
                      </a:r>
                    </a:p>
                    <a:p>
                      <a:pPr marL="0" indent="0">
                        <a:buFont typeface="+mj-lt"/>
                        <a:buNone/>
                      </a:pPr>
                      <a:r>
                        <a:rPr lang="zh-TW" altLang="en-US" sz="1200" kern="100" dirty="0">
                          <a:effectLst/>
                          <a:latin typeface="+mj-ea"/>
                          <a:ea typeface="+mj-ea"/>
                        </a:rPr>
                        <a:t>    請為在莫爾茲比港及凱南圖兩區的軍官訓練學院祈禱，當中「使命得勝者班」學員將分別於</a:t>
                      </a:r>
                      <a:r>
                        <a:rPr lang="en-US" altLang="zh-TW" sz="1200" kern="100" dirty="0">
                          <a:effectLst/>
                          <a:latin typeface="+mj-ea"/>
                          <a:ea typeface="+mj-ea"/>
                        </a:rPr>
                        <a:t>2024</a:t>
                      </a:r>
                      <a:r>
                        <a:rPr lang="zh-TW" altLang="en-US" sz="1200" kern="100" dirty="0">
                          <a:effectLst/>
                          <a:latin typeface="+mj-ea"/>
                          <a:ea typeface="+mj-ea"/>
                        </a:rPr>
                        <a:t>年</a:t>
                      </a:r>
                      <a:r>
                        <a:rPr lang="en-US" altLang="zh-TW" sz="1200" kern="100" dirty="0">
                          <a:effectLst/>
                          <a:latin typeface="+mj-ea"/>
                          <a:ea typeface="+mj-ea"/>
                        </a:rPr>
                        <a:t>12</a:t>
                      </a:r>
                      <a:r>
                        <a:rPr lang="zh-TW" altLang="en-US" sz="1200" kern="100" dirty="0">
                          <a:effectLst/>
                          <a:latin typeface="+mj-ea"/>
                          <a:ea typeface="+mj-ea"/>
                        </a:rPr>
                        <a:t>月</a:t>
                      </a:r>
                      <a:r>
                        <a:rPr lang="en-US" altLang="zh-TW" sz="1200" kern="100" dirty="0">
                          <a:effectLst/>
                          <a:latin typeface="+mj-ea"/>
                          <a:ea typeface="+mj-ea"/>
                        </a:rPr>
                        <a:t>1</a:t>
                      </a:r>
                      <a:r>
                        <a:rPr lang="zh-TW" altLang="en-US" sz="1200" kern="100" dirty="0">
                          <a:effectLst/>
                          <a:latin typeface="+mj-ea"/>
                          <a:ea typeface="+mj-ea"/>
                        </a:rPr>
                        <a:t>日和</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    12</a:t>
                      </a:r>
                      <a:r>
                        <a:rPr lang="zh-TW" altLang="en-US" sz="1200" kern="100" dirty="0">
                          <a:effectLst/>
                          <a:latin typeface="+mj-ea"/>
                          <a:ea typeface="+mj-ea"/>
                        </a:rPr>
                        <a:t>月</a:t>
                      </a:r>
                      <a:r>
                        <a:rPr lang="en-US" altLang="zh-TW" sz="1200" kern="100" dirty="0">
                          <a:effectLst/>
                          <a:latin typeface="+mj-ea"/>
                          <a:ea typeface="+mj-ea"/>
                        </a:rPr>
                        <a:t>8</a:t>
                      </a:r>
                      <a:r>
                        <a:rPr lang="zh-TW" altLang="en-US" sz="1200" kern="100" dirty="0">
                          <a:effectLst/>
                          <a:latin typeface="+mj-ea"/>
                          <a:ea typeface="+mj-ea"/>
                        </a:rPr>
                        <a:t>日接受按立和任命。</a:t>
                      </a:r>
                      <a:endParaRPr lang="en-US" altLang="zh-TW" sz="1200" kern="100" dirty="0">
                        <a:effectLst/>
                        <a:latin typeface="+mj-ea"/>
                        <a:ea typeface="+mj-ea"/>
                      </a:endParaRPr>
                    </a:p>
                    <a:p>
                      <a:endParaRPr lang="zh-TW" sz="1200" kern="100" dirty="0">
                        <a:effectLst/>
                        <a:latin typeface="+mj-ea"/>
                        <a:ea typeface="+mj-ea"/>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967004"/>
                  </a:ext>
                </a:extLst>
              </a:tr>
            </a:tbl>
          </a:graphicData>
        </a:graphic>
      </p:graphicFrame>
      <p:sp>
        <p:nvSpPr>
          <p:cNvPr id="2" name="矩形 11">
            <a:extLst>
              <a:ext uri="{FF2B5EF4-FFF2-40B4-BE49-F238E27FC236}">
                <a16:creationId xmlns:a16="http://schemas.microsoft.com/office/drawing/2014/main" id="{3538EF70-A279-7849-0066-56B3F023FBFB}"/>
              </a:ext>
            </a:extLst>
          </p:cNvPr>
          <p:cNvSpPr/>
          <p:nvPr/>
        </p:nvSpPr>
        <p:spPr>
          <a:xfrm>
            <a:off x="3818002" y="47278"/>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4153271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0F290-2938-08A4-CC5D-9353C0F98219}"/>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DFE4D907-B443-CEB8-B21F-4EFACBC4FA50}"/>
              </a:ext>
            </a:extLst>
          </p:cNvPr>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9A96B146-2CFC-5AA0-E98B-4C58ACC2907F}"/>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60D47EFF-719B-2E91-53C9-F9951BEEBA8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236EF8EE-61DB-D790-1E4A-B9D2310EC57A}"/>
              </a:ext>
            </a:extLst>
          </p:cNvPr>
          <p:cNvGraphicFramePr>
            <a:graphicFrameLocks noGrp="1"/>
          </p:cNvGraphicFramePr>
          <p:nvPr>
            <p:extLst>
              <p:ext uri="{D42A27DB-BD31-4B8C-83A1-F6EECF244321}">
                <p14:modId xmlns:p14="http://schemas.microsoft.com/office/powerpoint/2010/main" val="1555573948"/>
              </p:ext>
            </p:extLst>
          </p:nvPr>
        </p:nvGraphicFramePr>
        <p:xfrm>
          <a:off x="256042" y="1118227"/>
          <a:ext cx="8631916" cy="2044827"/>
        </p:xfrm>
        <a:graphic>
          <a:graphicData uri="http://schemas.openxmlformats.org/drawingml/2006/table">
            <a:tbl>
              <a:tblPr firstRow="1" bandRow="1">
                <a:tableStyleId>{5C22544A-7EE6-4342-B048-85BDC9FD1C3A}</a:tableStyleId>
              </a:tblPr>
              <a:tblGrid>
                <a:gridCol w="592681">
                  <a:extLst>
                    <a:ext uri="{9D8B030D-6E8A-4147-A177-3AD203B41FA5}">
                      <a16:colId xmlns:a16="http://schemas.microsoft.com/office/drawing/2014/main" val="3869904112"/>
                    </a:ext>
                  </a:extLst>
                </a:gridCol>
                <a:gridCol w="8039235">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第三周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1827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 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218278">
                <a:tc>
                  <a:txBody>
                    <a:bodyPr/>
                    <a:lstStyle/>
                    <a:p>
                      <a:pPr marL="0" algn="l" rtl="0" eaLnBrk="1" latinLnBrk="0" hangingPunct="1">
                        <a:lnSpc>
                          <a:spcPts val="1200"/>
                        </a:lnSpc>
                        <a:spcAft>
                          <a:spcPts val="0"/>
                        </a:spcAft>
                      </a:pPr>
                      <a:r>
                        <a:rPr kumimoji="0" lang="en-US" altLang="zh-HK" sz="1400" b="1" kern="0" dirty="0">
                          <a:solidFill>
                            <a:schemeClr val="dk1"/>
                          </a:solidFill>
                          <a:effectLst/>
                          <a:latin typeface="微軟正黑體" panose="020B0604030504040204" pitchFamily="34" charset="-120"/>
                          <a:ea typeface="微軟正黑體" panose="020B0604030504040204" pitchFamily="34" charset="-120"/>
                          <a:cs typeface="+mn-cs"/>
                        </a:rPr>
                        <a:t> </a:t>
                      </a:r>
                      <a:r>
                        <a:rPr kumimoji="0" lang="en-US" altLang="zh-HK" sz="1100" b="1" kern="0" dirty="0">
                          <a:solidFill>
                            <a:schemeClr val="dk1"/>
                          </a:solidFill>
                          <a:effectLst/>
                          <a:latin typeface="微軟正黑體" panose="020B0604030504040204" pitchFamily="34" charset="-120"/>
                          <a:ea typeface="微軟正黑體" panose="020B0604030504040204" pitchFamily="34" charset="-120"/>
                          <a:cs typeface="+mn-cs"/>
                        </a:rPr>
                        <a:t>18/10</a:t>
                      </a:r>
                      <a:endParaRPr kumimoji="0" lang="zh-HK" altLang="en-US" sz="11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en-GB" altLang="zh-HK" sz="1200" b="1" kern="1200" dirty="0">
                          <a:solidFill>
                            <a:schemeClr val="dk1"/>
                          </a:solidFill>
                          <a:effectLst/>
                          <a:latin typeface="+mn-ea"/>
                          <a:ea typeface="+mn-ea"/>
                          <a:cs typeface="+mn-cs"/>
                        </a:rPr>
                        <a:t> </a:t>
                      </a:r>
                      <a:r>
                        <a:rPr kumimoji="0" lang="zh-TW" altLang="zh-HK" sz="1200" b="1" kern="1200" dirty="0">
                          <a:solidFill>
                            <a:schemeClr val="dk1"/>
                          </a:solidFill>
                          <a:effectLst/>
                          <a:latin typeface="+mn-ea"/>
                          <a:ea typeface="+mn-ea"/>
                          <a:cs typeface="+mn-cs"/>
                        </a:rPr>
                        <a:t>隆亨长者之家</a:t>
                      </a:r>
                      <a:endParaRPr kumimoji="0" lang="zh-TW" altLang="zh-HK" sz="1200" kern="1200" dirty="0">
                        <a:solidFill>
                          <a:schemeClr val="dk1"/>
                        </a:solidFill>
                        <a:effectLst/>
                        <a:latin typeface="+mn-ea"/>
                        <a:ea typeface="+mn-ea"/>
                        <a:cs typeface="+mn-cs"/>
                      </a:endParaRPr>
                    </a:p>
                    <a:p>
                      <a:r>
                        <a:rPr kumimoji="0" lang="en-US" altLang="zh-TW" sz="1200" b="1" kern="1200" dirty="0">
                          <a:solidFill>
                            <a:schemeClr val="dk1"/>
                          </a:solidFill>
                          <a:effectLst/>
                          <a:latin typeface="+mn-ea"/>
                          <a:ea typeface="+mn-ea"/>
                          <a:cs typeface="+mn-cs"/>
                        </a:rPr>
                        <a:t> </a:t>
                      </a:r>
                      <a:r>
                        <a:rPr kumimoji="0" lang="zh-TW" altLang="zh-HK" sz="1200" b="1" kern="1200" dirty="0">
                          <a:solidFill>
                            <a:schemeClr val="dk1"/>
                          </a:solidFill>
                          <a:effectLst/>
                          <a:latin typeface="+mn-ea"/>
                          <a:ea typeface="+mn-ea"/>
                          <a:cs typeface="+mn-cs"/>
                        </a:rPr>
                        <a:t>院长﹕王婉琪女士</a:t>
                      </a:r>
                      <a:endParaRPr kumimoji="0" lang="zh-TW" altLang="zh-HK" sz="1200" kern="1200" dirty="0">
                        <a:solidFill>
                          <a:schemeClr val="dk1"/>
                        </a:solidFill>
                        <a:effectLst/>
                        <a:latin typeface="+mn-ea"/>
                        <a:ea typeface="+mn-ea"/>
                        <a:cs typeface="+mn-cs"/>
                      </a:endParaRPr>
                    </a:p>
                    <a:p>
                      <a:pPr marL="0" indent="0">
                        <a:buFont typeface="+mj-lt"/>
                        <a:buNone/>
                      </a:pPr>
                      <a:r>
                        <a:rPr kumimoji="0" lang="zh-TW" altLang="zh-HK" sz="1200" b="1" kern="1200" dirty="0">
                          <a:solidFill>
                            <a:schemeClr val="dk1"/>
                          </a:solidFill>
                          <a:effectLst/>
                          <a:latin typeface="+mn-lt"/>
                          <a:ea typeface="+mn-ea"/>
                          <a:cs typeface="+mn-cs"/>
                        </a:rPr>
                        <a:t>代祷</a:t>
                      </a:r>
                      <a:r>
                        <a:rPr kumimoji="0" lang="en-GB" altLang="zh-HK" sz="1200" b="1" kern="1200" dirty="0">
                          <a:solidFill>
                            <a:schemeClr val="dk1"/>
                          </a:solidFill>
                          <a:effectLst/>
                          <a:latin typeface="+mn-lt"/>
                          <a:ea typeface="+mn-ea"/>
                          <a:cs typeface="+mn-cs"/>
                        </a:rPr>
                        <a:t>:</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zh-TW" altLang="zh-HK" sz="1200" kern="1200" dirty="0">
                          <a:solidFill>
                            <a:schemeClr val="dk1"/>
                          </a:solidFill>
                          <a:effectLst/>
                          <a:latin typeface="+mn-lt"/>
                          <a:ea typeface="+mn-ea"/>
                          <a:cs typeface="+mn-cs"/>
                        </a:rPr>
                        <a:t>感谢主继续保守及眷顾隆亨长者之家的长者及他们的家人身心健康，免于疾病痛苦，平安喜乐。</a:t>
                      </a:r>
                    </a:p>
                    <a:p>
                      <a:pPr marL="228600" lvl="0" indent="-228600">
                        <a:buFont typeface="+mj-lt"/>
                        <a:buAutoNum type="arabicPeriod"/>
                      </a:pPr>
                      <a:r>
                        <a:rPr kumimoji="0" lang="zh-TW" altLang="zh-HK" sz="1200" kern="1200" dirty="0">
                          <a:solidFill>
                            <a:schemeClr val="dk1"/>
                          </a:solidFill>
                          <a:effectLst/>
                          <a:latin typeface="+mn-lt"/>
                          <a:ea typeface="+mn-ea"/>
                          <a:cs typeface="+mn-cs"/>
                        </a:rPr>
                        <a:t>感谢主继续保守隆亨长者之家的职员，让各人能满有健康及爱心地照顾长者，为长者带来更丰盛晚年。</a:t>
                      </a:r>
                    </a:p>
                    <a:p>
                      <a:pPr marL="228600" indent="-228600">
                        <a:buFont typeface="+mj-lt"/>
                        <a:buAutoNum type="arabicPeriod"/>
                      </a:pPr>
                      <a:r>
                        <a:rPr kumimoji="0" lang="zh-TW" altLang="zh-HK" sz="1200" kern="1200" dirty="0">
                          <a:solidFill>
                            <a:schemeClr val="dk1"/>
                          </a:solidFill>
                          <a:effectLst/>
                          <a:latin typeface="+mn-lt"/>
                          <a:ea typeface="+mn-ea"/>
                          <a:cs typeface="+mn-cs"/>
                        </a:rPr>
                        <a:t>为</a:t>
                      </a:r>
                      <a:r>
                        <a:rPr kumimoji="0" lang="en-US" altLang="zh-HK" sz="1200" kern="1200" dirty="0">
                          <a:solidFill>
                            <a:schemeClr val="dk1"/>
                          </a:solidFill>
                          <a:effectLst/>
                          <a:latin typeface="+mn-lt"/>
                          <a:ea typeface="+mn-ea"/>
                          <a:cs typeface="+mn-cs"/>
                        </a:rPr>
                        <a:t>23/11/2024</a:t>
                      </a:r>
                      <a:r>
                        <a:rPr kumimoji="0" lang="zh-TW" altLang="zh-HK" sz="1200" kern="1200" dirty="0">
                          <a:solidFill>
                            <a:schemeClr val="dk1"/>
                          </a:solidFill>
                          <a:effectLst/>
                          <a:latin typeface="+mn-lt"/>
                          <a:ea typeface="+mn-ea"/>
                          <a:cs typeface="+mn-cs"/>
                        </a:rPr>
                        <a:t>举行的</a:t>
                      </a:r>
                      <a:r>
                        <a:rPr kumimoji="0" lang="en-US" altLang="zh-HK" sz="1200" kern="1200" dirty="0">
                          <a:solidFill>
                            <a:schemeClr val="dk1"/>
                          </a:solidFill>
                          <a:effectLst/>
                          <a:latin typeface="+mn-lt"/>
                          <a:ea typeface="+mn-ea"/>
                          <a:cs typeface="+mn-cs"/>
                        </a:rPr>
                        <a:t>35</a:t>
                      </a:r>
                      <a:r>
                        <a:rPr kumimoji="0" lang="zh-TW" altLang="zh-HK" sz="1200" kern="1200" dirty="0">
                          <a:solidFill>
                            <a:schemeClr val="dk1"/>
                          </a:solidFill>
                          <a:effectLst/>
                          <a:latin typeface="+mn-lt"/>
                          <a:ea typeface="+mn-ea"/>
                          <a:cs typeface="+mn-cs"/>
                        </a:rPr>
                        <a:t>周年庆祝活动筹备工作祷告，让各团队成员一同合作，让活动顺利举行。</a:t>
                      </a:r>
                      <a:endParaRPr kumimoji="0" lang="en-US" altLang="zh-TW" sz="1200" b="1" kern="1200" dirty="0">
                        <a:solidFill>
                          <a:schemeClr val="dk1"/>
                        </a:solidFill>
                        <a:effectLst/>
                        <a:latin typeface="+mn-lt"/>
                        <a:ea typeface="+mn-ea"/>
                        <a:cs typeface="+mn-cs"/>
                      </a:endParaRPr>
                    </a:p>
                    <a:p>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705609"/>
                  </a:ext>
                </a:extLst>
              </a:tr>
            </a:tbl>
          </a:graphicData>
        </a:graphic>
      </p:graphicFrame>
      <p:sp>
        <p:nvSpPr>
          <p:cNvPr id="2" name="矩形 11">
            <a:extLst>
              <a:ext uri="{FF2B5EF4-FFF2-40B4-BE49-F238E27FC236}">
                <a16:creationId xmlns:a16="http://schemas.microsoft.com/office/drawing/2014/main" id="{3538EF70-A279-7849-0066-56B3F023FBFB}"/>
              </a:ext>
            </a:extLst>
          </p:cNvPr>
          <p:cNvSpPr/>
          <p:nvPr/>
        </p:nvSpPr>
        <p:spPr>
          <a:xfrm>
            <a:off x="3818002" y="47278"/>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4134956235"/>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3892742788"/>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2210251382"/>
              </p:ext>
            </p:extLst>
          </p:nvPr>
        </p:nvGraphicFramePr>
        <p:xfrm>
          <a:off x="313109" y="1053183"/>
          <a:ext cx="8517781" cy="4391787"/>
        </p:xfrm>
        <a:graphic>
          <a:graphicData uri="http://schemas.openxmlformats.org/drawingml/2006/table">
            <a:tbl>
              <a:tblPr firstRow="1" bandRow="1">
                <a:tableStyleId>{5C22544A-7EE6-4342-B048-85BDC9FD1C3A}</a:tableStyleId>
              </a:tblPr>
              <a:tblGrid>
                <a:gridCol w="584844">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第四周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116830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21/10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p>
                    <a:p>
                      <a:r>
                        <a:rPr kumimoji="0" lang="zh-TW" altLang="zh-HK" sz="1200" b="1" kern="1200">
                          <a:solidFill>
                            <a:schemeClr val="dk1"/>
                          </a:solidFill>
                          <a:effectLst/>
                          <a:latin typeface="+mn-lt"/>
                          <a:ea typeface="+mn-ea"/>
                          <a:cs typeface="+mn-cs"/>
                        </a:rPr>
                        <a:t>贸易部</a:t>
                      </a:r>
                      <a:endParaRPr kumimoji="0" lang="zh-TW" altLang="zh-HK" sz="1200" kern="1200" dirty="0">
                        <a:solidFill>
                          <a:schemeClr val="dk1"/>
                        </a:solidFill>
                        <a:effectLst/>
                        <a:latin typeface="+mn-lt"/>
                        <a:ea typeface="+mn-ea"/>
                        <a:cs typeface="+mn-cs"/>
                      </a:endParaRPr>
                    </a:p>
                    <a:p>
                      <a:r>
                        <a:rPr kumimoji="0" lang="zh-TW" altLang="zh-HK" sz="1200" b="1" kern="1200">
                          <a:solidFill>
                            <a:schemeClr val="dk1"/>
                          </a:solidFill>
                          <a:effectLst/>
                          <a:latin typeface="+mn-lt"/>
                          <a:ea typeface="+mn-ea"/>
                          <a:cs typeface="+mn-cs"/>
                        </a:rPr>
                        <a:t>供应物业及采购主任﹕赖嘉褀先生</a:t>
                      </a:r>
                      <a:endParaRPr kumimoji="0" lang="zh-TW" altLang="zh-HK" sz="1200" kern="1200" dirty="0">
                        <a:solidFill>
                          <a:schemeClr val="dk1"/>
                        </a:solidFill>
                        <a:effectLst/>
                        <a:latin typeface="+mn-lt"/>
                        <a:ea typeface="+mn-ea"/>
                        <a:cs typeface="+mn-cs"/>
                      </a:endParaRPr>
                    </a:p>
                    <a:p>
                      <a:r>
                        <a:rPr kumimoji="0" lang="zh-TW" altLang="zh-HK" sz="1200" b="1" kern="1200">
                          <a:solidFill>
                            <a:schemeClr val="dk1"/>
                          </a:solidFill>
                          <a:effectLst/>
                          <a:latin typeface="+mn-lt"/>
                          <a:ea typeface="+mn-ea"/>
                          <a:cs typeface="+mn-cs"/>
                        </a:rPr>
                        <a:t>代祷﹕</a:t>
                      </a:r>
                      <a:endParaRPr kumimoji="0" lang="zh-TW" altLang="zh-HK" sz="1200" kern="1200" dirty="0">
                        <a:solidFill>
                          <a:schemeClr val="dk1"/>
                        </a:solidFill>
                        <a:effectLst/>
                        <a:latin typeface="+mn-lt"/>
                        <a:ea typeface="+mn-ea"/>
                        <a:cs typeface="+mn-cs"/>
                      </a:endParaRPr>
                    </a:p>
                    <a:p>
                      <a:pPr lvl="0"/>
                      <a:r>
                        <a:rPr kumimoji="0" lang="zh-TW" altLang="zh-HK" sz="1200" kern="1200">
                          <a:solidFill>
                            <a:schemeClr val="dk1"/>
                          </a:solidFill>
                          <a:effectLst/>
                          <a:latin typeface="+mn-lt"/>
                          <a:ea typeface="+mn-ea"/>
                          <a:cs typeface="+mn-cs"/>
                        </a:rPr>
                        <a:t>愿神赐我们智慧以满足救世军的需要。</a:t>
                      </a:r>
                    </a:p>
                    <a:p>
                      <a:pPr lvl="0"/>
                      <a:r>
                        <a:rPr kumimoji="0" lang="zh-TW" altLang="zh-HK" sz="1200" kern="1200">
                          <a:solidFill>
                            <a:schemeClr val="dk1"/>
                          </a:solidFill>
                          <a:effectLst/>
                          <a:latin typeface="+mn-lt"/>
                          <a:ea typeface="+mn-ea"/>
                          <a:cs typeface="+mn-cs"/>
                        </a:rPr>
                        <a:t>愿神会使用我们，作为差使展示神的供应。</a:t>
                      </a:r>
                    </a:p>
                    <a:p>
                      <a:endParaRPr kumimoji="0" lang="zh-TW" altLang="zh-HK" sz="1200" kern="100" dirty="0">
                        <a:solidFill>
                          <a:schemeClr val="dk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22/10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GB" altLang="zh-TW" sz="1200" b="1" kern="1200" dirty="0">
                        <a:solidFill>
                          <a:schemeClr val="dk1"/>
                        </a:solidFill>
                        <a:effectLst/>
                        <a:latin typeface="+mn-lt"/>
                        <a:ea typeface="+mn-ea"/>
                        <a:cs typeface="+mn-cs"/>
                      </a:endParaRPr>
                    </a:p>
                    <a:p>
                      <a:r>
                        <a:rPr kumimoji="0" lang="zh-TW" altLang="zh-HK" sz="1200" b="1" kern="1200">
                          <a:solidFill>
                            <a:schemeClr val="dk1"/>
                          </a:solidFill>
                          <a:effectLst/>
                          <a:latin typeface="+mn-lt"/>
                          <a:ea typeface="+mn-ea"/>
                          <a:cs typeface="+mn-cs"/>
                        </a:rPr>
                        <a:t>东涌队</a:t>
                      </a:r>
                      <a:endParaRPr kumimoji="0" lang="zh-TW" altLang="zh-HK" sz="1200" kern="1200" dirty="0">
                        <a:solidFill>
                          <a:schemeClr val="dk1"/>
                        </a:solidFill>
                        <a:effectLst/>
                        <a:latin typeface="+mn-lt"/>
                        <a:ea typeface="+mn-ea"/>
                        <a:cs typeface="+mn-cs"/>
                      </a:endParaRPr>
                    </a:p>
                    <a:p>
                      <a:r>
                        <a:rPr kumimoji="0" lang="zh-TW" altLang="zh-HK" sz="1200" b="1" kern="1200">
                          <a:solidFill>
                            <a:schemeClr val="dk1"/>
                          </a:solidFill>
                          <a:effectLst/>
                          <a:latin typeface="+mn-lt"/>
                          <a:ea typeface="+mn-ea"/>
                          <a:cs typeface="+mn-cs"/>
                        </a:rPr>
                        <a:t>部队军官﹕姜美义上尉</a:t>
                      </a:r>
                      <a:endParaRPr kumimoji="0" lang="zh-TW" altLang="zh-HK" sz="1200" kern="1200" dirty="0">
                        <a:solidFill>
                          <a:schemeClr val="dk1"/>
                        </a:solidFill>
                        <a:effectLst/>
                        <a:latin typeface="+mn-lt"/>
                        <a:ea typeface="+mn-ea"/>
                        <a:cs typeface="+mn-cs"/>
                      </a:endParaRPr>
                    </a:p>
                    <a:p>
                      <a:r>
                        <a:rPr kumimoji="0" lang="zh-TW" altLang="zh-HK" sz="1200" b="1" kern="1200">
                          <a:solidFill>
                            <a:schemeClr val="dk1"/>
                          </a:solidFill>
                          <a:effectLst/>
                          <a:latin typeface="+mn-lt"/>
                          <a:ea typeface="+mn-ea"/>
                          <a:cs typeface="+mn-cs"/>
                        </a:rPr>
                        <a:t>代祷</a:t>
                      </a:r>
                      <a:r>
                        <a:rPr kumimoji="0" lang="en-GB" altLang="zh-HK" sz="1200" b="1" kern="120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en-US" altLang="zh-HK" sz="1200" kern="1200" dirty="0">
                          <a:solidFill>
                            <a:schemeClr val="dk1"/>
                          </a:solidFill>
                          <a:effectLst/>
                          <a:latin typeface="+mn-lt"/>
                          <a:ea typeface="+mn-ea"/>
                          <a:cs typeface="+mn-cs"/>
                        </a:rPr>
                        <a:t>1</a:t>
                      </a:r>
                      <a:r>
                        <a:rPr kumimoji="0" lang="en-US" altLang="zh-HK" sz="1200" kern="1200">
                          <a:solidFill>
                            <a:schemeClr val="dk1"/>
                          </a:solidFill>
                          <a:effectLst/>
                          <a:latin typeface="+mn-lt"/>
                          <a:ea typeface="+mn-ea"/>
                          <a:cs typeface="+mn-cs"/>
                        </a:rPr>
                        <a:t>. </a:t>
                      </a:r>
                      <a:r>
                        <a:rPr kumimoji="0" lang="zh-TW" altLang="zh-HK" sz="1200" kern="1200">
                          <a:solidFill>
                            <a:schemeClr val="dk1"/>
                          </a:solidFill>
                          <a:effectLst/>
                          <a:latin typeface="+mn-lt"/>
                          <a:ea typeface="+mn-ea"/>
                          <a:cs typeface="+mn-cs"/>
                        </a:rPr>
                        <a:t>请为部队军兵同仝同心合意事奉主祈祷，求主加能赐力，坚固弟兄姊妹的心。</a:t>
                      </a:r>
                    </a:p>
                    <a:p>
                      <a:r>
                        <a:rPr kumimoji="0" lang="en-US" altLang="zh-HK" sz="1200" kern="1200">
                          <a:solidFill>
                            <a:schemeClr val="dk1"/>
                          </a:solidFill>
                          <a:effectLst/>
                          <a:latin typeface="+mn-lt"/>
                          <a:ea typeface="+mn-ea"/>
                          <a:cs typeface="+mn-cs"/>
                        </a:rPr>
                        <a:t>2. </a:t>
                      </a:r>
                      <a:r>
                        <a:rPr kumimoji="0" lang="zh-TW" altLang="zh-HK" sz="1200" kern="1200">
                          <a:solidFill>
                            <a:schemeClr val="dk1"/>
                          </a:solidFill>
                          <a:effectLst/>
                          <a:latin typeface="+mn-lt"/>
                          <a:ea typeface="+mn-ea"/>
                          <a:cs typeface="+mn-cs"/>
                        </a:rPr>
                        <a:t>为部队青少年事工发展祷告，求主赐能力智慧给导师们，使他们有清晰的方向，陪伴孩子成长。</a:t>
                      </a:r>
                    </a:p>
                    <a:p>
                      <a:r>
                        <a:rPr kumimoji="0" lang="en-US" altLang="zh-HK" sz="1200" kern="1200">
                          <a:solidFill>
                            <a:schemeClr val="dk1"/>
                          </a:solidFill>
                          <a:effectLst/>
                          <a:latin typeface="+mn-lt"/>
                          <a:ea typeface="+mn-ea"/>
                          <a:cs typeface="+mn-cs"/>
                        </a:rPr>
                        <a:t> </a:t>
                      </a:r>
                      <a:endParaRPr kumimoji="0" lang="zh-TW" altLang="zh-HK" sz="1200" kern="100" dirty="0">
                        <a:solidFill>
                          <a:schemeClr val="dk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967004"/>
                  </a:ext>
                </a:extLst>
              </a:tr>
              <a:tr h="30170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a:solidFill>
                            <a:schemeClr val="dk1"/>
                          </a:solidFill>
                          <a:effectLst/>
                          <a:latin typeface="Arial" panose="020B0604020202020204" pitchFamily="34" charset="0"/>
                          <a:ea typeface="細明體" panose="02020509000000000000" pitchFamily="49" charset="-120"/>
                          <a:cs typeface="+mn-cs"/>
                        </a:rPr>
                        <a:t>23/10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油尖综合家居照顾服务队</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助理高级主任</a:t>
                      </a:r>
                      <a:r>
                        <a:rPr kumimoji="0" lang="en-GB" altLang="zh-HK" sz="1200" b="1" kern="1200" dirty="0">
                          <a:solidFill>
                            <a:schemeClr val="dk1"/>
                          </a:solidFill>
                          <a:effectLst/>
                          <a:latin typeface="+mn-lt"/>
                          <a:ea typeface="+mn-ea"/>
                          <a:cs typeface="+mn-cs"/>
                        </a:rPr>
                        <a:t>: </a:t>
                      </a:r>
                      <a:r>
                        <a:rPr kumimoji="0" lang="zh-TW" altLang="zh-HK" sz="1200" b="1" kern="1200" dirty="0">
                          <a:solidFill>
                            <a:schemeClr val="dk1"/>
                          </a:solidFill>
                          <a:effectLst/>
                          <a:latin typeface="+mn-lt"/>
                          <a:ea typeface="+mn-ea"/>
                          <a:cs typeface="+mn-cs"/>
                        </a:rPr>
                        <a:t>朱佩珊女士</a:t>
                      </a:r>
                      <a:r>
                        <a:rPr kumimoji="0" lang="en-US" altLang="zh-HK"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代祷</a:t>
                      </a:r>
                      <a:r>
                        <a:rPr kumimoji="0" lang="en-GB" altLang="zh-HK" sz="1200" b="1" kern="1200" dirty="0">
                          <a:solidFill>
                            <a:schemeClr val="dk1"/>
                          </a:solidFill>
                          <a:effectLst/>
                          <a:latin typeface="+mn-lt"/>
                          <a:ea typeface="+mn-ea"/>
                          <a:cs typeface="+mn-cs"/>
                        </a:rPr>
                        <a:t>:</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zh-TW" altLang="zh-HK" sz="1200" kern="1200" dirty="0">
                          <a:solidFill>
                            <a:schemeClr val="dk1"/>
                          </a:solidFill>
                          <a:effectLst/>
                          <a:latin typeface="+mn-lt"/>
                          <a:ea typeface="+mn-ea"/>
                          <a:cs typeface="+mn-cs"/>
                        </a:rPr>
                        <a:t>请为服务使用者代祷，令他们在身心社灵得到关顾，主内平安。</a:t>
                      </a:r>
                    </a:p>
                    <a:p>
                      <a:pPr marL="228600" lvl="0" indent="-228600">
                        <a:buFont typeface="+mj-lt"/>
                        <a:buAutoNum type="arabicPeriod"/>
                      </a:pPr>
                      <a:r>
                        <a:rPr kumimoji="0" lang="zh-TW" altLang="zh-HK" sz="1200" kern="1200" dirty="0">
                          <a:solidFill>
                            <a:schemeClr val="dk1"/>
                          </a:solidFill>
                          <a:effectLst/>
                          <a:latin typeface="+mn-lt"/>
                          <a:ea typeface="+mn-ea"/>
                          <a:cs typeface="+mn-cs"/>
                        </a:rPr>
                        <a:t>请为各同工代祷，让他们继续发挥所长，照顾好小区上有需要的长者及家庭；并祈求同工及家人有健康的身体</a:t>
                      </a:r>
                      <a:r>
                        <a:rPr kumimoji="0" lang="zh-TW" altLang="zh-HK" sz="1200" b="1" kern="1200" dirty="0">
                          <a:solidFill>
                            <a:schemeClr val="dk1"/>
                          </a:solidFill>
                          <a:effectLst/>
                          <a:latin typeface="+mn-lt"/>
                          <a:ea typeface="+mn-ea"/>
                          <a:cs typeface="+mn-cs"/>
                        </a:rPr>
                        <a:t>。</a:t>
                      </a:r>
                      <a:endParaRPr kumimoji="0" lang="zh-TW" altLang="zh-HK" sz="1200" kern="1200" dirty="0">
                        <a:solidFill>
                          <a:schemeClr val="dk1"/>
                        </a:solidFill>
                        <a:effectLst/>
                        <a:latin typeface="+mn-lt"/>
                        <a:ea typeface="+mn-ea"/>
                        <a:cs typeface="+mn-cs"/>
                      </a:endParaRPr>
                    </a:p>
                    <a:p>
                      <a:endParaRPr lang="zh-TW" sz="1200" kern="100" dirty="0">
                        <a:effectLst/>
                        <a:latin typeface="Times New Roman" panose="02020603050405020304" pitchFamily="18" charset="0"/>
                        <a:ea typeface="標楷體" panose="03000509000000000000" pitchFamily="65" charset="-12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469816"/>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5772450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祈祷事项</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1681849563"/>
              </p:ext>
            </p:extLst>
          </p:nvPr>
        </p:nvGraphicFramePr>
        <p:xfrm>
          <a:off x="314066" y="1094319"/>
          <a:ext cx="8515867" cy="5306187"/>
        </p:xfrm>
        <a:graphic>
          <a:graphicData uri="http://schemas.openxmlformats.org/drawingml/2006/table">
            <a:tbl>
              <a:tblPr firstRow="1" bandRow="1">
                <a:tableStyleId>{5C22544A-7EE6-4342-B048-85BDC9FD1C3A}</a:tableStyleId>
              </a:tblPr>
              <a:tblGrid>
                <a:gridCol w="582930">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第四周</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a:solidFill>
                            <a:schemeClr val="dk1"/>
                          </a:solidFill>
                          <a:effectLst/>
                          <a:latin typeface="微軟正黑體" panose="020B0604030504040204" pitchFamily="34" charset="-120"/>
                          <a:ea typeface="微軟正黑體" panose="020B0604030504040204" pitchFamily="34" charset="-120"/>
                          <a:cs typeface="+mn-cs"/>
                        </a:rPr>
                        <a:t>代祷单位</a:t>
                      </a:r>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2541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24/10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a:solidFill>
                            <a:schemeClr val="dk1"/>
                          </a:solidFill>
                          <a:effectLst/>
                          <a:latin typeface="+mn-lt"/>
                          <a:ea typeface="+mn-ea"/>
                          <a:cs typeface="+mn-cs"/>
                        </a:rPr>
                        <a:t>全球祈祷日</a:t>
                      </a:r>
                    </a:p>
                    <a:p>
                      <a:r>
                        <a:rPr kumimoji="0" lang="zh-TW" altLang="en-US" sz="1200" b="1" kern="1200">
                          <a:solidFill>
                            <a:schemeClr val="dk1"/>
                          </a:solidFill>
                          <a:effectLst/>
                          <a:latin typeface="+mn-lt"/>
                          <a:ea typeface="+mn-ea"/>
                          <a:cs typeface="+mn-cs"/>
                        </a:rPr>
                        <a:t>赞比亚地域</a:t>
                      </a:r>
                    </a:p>
                    <a:p>
                      <a:r>
                        <a:rPr kumimoji="0" lang="zh-TW" altLang="en-US" sz="1200" b="1" kern="1200">
                          <a:solidFill>
                            <a:schemeClr val="dk1"/>
                          </a:solidFill>
                          <a:effectLst/>
                          <a:latin typeface="+mn-lt"/>
                          <a:ea typeface="+mn-ea"/>
                          <a:cs typeface="+mn-cs"/>
                        </a:rPr>
                        <a:t>地域总指挥</a:t>
                      </a:r>
                      <a:r>
                        <a:rPr kumimoji="0" lang="en-US" altLang="zh-TW" sz="1200" b="1" kern="1200">
                          <a:solidFill>
                            <a:schemeClr val="dk1"/>
                          </a:solidFill>
                          <a:effectLst/>
                          <a:latin typeface="+mn-lt"/>
                          <a:ea typeface="+mn-ea"/>
                          <a:cs typeface="+mn-cs"/>
                        </a:rPr>
                        <a:t>: </a:t>
                      </a:r>
                      <a:r>
                        <a:rPr kumimoji="0" lang="zh-TW" altLang="en-US" sz="1200" b="1" kern="1200">
                          <a:solidFill>
                            <a:schemeClr val="dk1"/>
                          </a:solidFill>
                          <a:effectLst/>
                          <a:latin typeface="+mn-lt"/>
                          <a:ea typeface="+mn-ea"/>
                          <a:cs typeface="+mn-cs"/>
                        </a:rPr>
                        <a:t>彭毅法准将</a:t>
                      </a:r>
                    </a:p>
                    <a:p>
                      <a:r>
                        <a:rPr kumimoji="0" lang="zh-TW" altLang="en-US" sz="1200" b="1" kern="1200">
                          <a:solidFill>
                            <a:schemeClr val="dk1"/>
                          </a:solidFill>
                          <a:effectLst/>
                          <a:latin typeface="+mn-lt"/>
                          <a:ea typeface="+mn-ea"/>
                          <a:cs typeface="+mn-cs"/>
                        </a:rPr>
                        <a:t>地域秘书长</a:t>
                      </a:r>
                      <a:r>
                        <a:rPr kumimoji="0" lang="en-US" altLang="zh-TW" sz="1200" b="1" kern="1200">
                          <a:solidFill>
                            <a:schemeClr val="dk1"/>
                          </a:solidFill>
                          <a:effectLst/>
                          <a:latin typeface="+mn-lt"/>
                          <a:ea typeface="+mn-ea"/>
                          <a:cs typeface="+mn-cs"/>
                        </a:rPr>
                        <a:t>: </a:t>
                      </a:r>
                      <a:r>
                        <a:rPr kumimoji="0" lang="zh-TW" altLang="en-US" sz="1200" b="1" kern="1200">
                          <a:solidFill>
                            <a:schemeClr val="dk1"/>
                          </a:solidFill>
                          <a:effectLst/>
                          <a:latin typeface="+mn-lt"/>
                          <a:ea typeface="+mn-ea"/>
                          <a:cs typeface="+mn-cs"/>
                        </a:rPr>
                        <a:t>幸爱莲上校</a:t>
                      </a:r>
                    </a:p>
                    <a:p>
                      <a:r>
                        <a:rPr kumimoji="0" lang="zh-TW" altLang="en-US" sz="1200" b="1" kern="1200">
                          <a:solidFill>
                            <a:schemeClr val="dk1"/>
                          </a:solidFill>
                          <a:effectLst/>
                          <a:latin typeface="+mn-lt"/>
                          <a:ea typeface="+mn-ea"/>
                          <a:cs typeface="+mn-cs"/>
                        </a:rPr>
                        <a:t>军官 </a:t>
                      </a:r>
                      <a:r>
                        <a:rPr kumimoji="0" lang="en-US" altLang="zh-TW" sz="1200" b="1" kern="1200">
                          <a:solidFill>
                            <a:schemeClr val="dk1"/>
                          </a:solidFill>
                          <a:effectLst/>
                          <a:latin typeface="+mn-lt"/>
                          <a:ea typeface="+mn-ea"/>
                          <a:cs typeface="+mn-cs"/>
                        </a:rPr>
                        <a:t>304 (</a:t>
                      </a:r>
                      <a:r>
                        <a:rPr kumimoji="0" lang="zh-TW" altLang="en-US" sz="1200" b="1" kern="1200">
                          <a:solidFill>
                            <a:schemeClr val="dk1"/>
                          </a:solidFill>
                          <a:effectLst/>
                          <a:latin typeface="+mn-lt"/>
                          <a:ea typeface="+mn-ea"/>
                          <a:cs typeface="+mn-cs"/>
                        </a:rPr>
                        <a:t>在职 </a:t>
                      </a:r>
                      <a:r>
                        <a:rPr kumimoji="0" lang="en-US" altLang="zh-TW" sz="1200" b="1" kern="1200">
                          <a:solidFill>
                            <a:schemeClr val="dk1"/>
                          </a:solidFill>
                          <a:effectLst/>
                          <a:latin typeface="+mn-lt"/>
                          <a:ea typeface="+mn-ea"/>
                          <a:cs typeface="+mn-cs"/>
                        </a:rPr>
                        <a:t>235</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退休</a:t>
                      </a:r>
                      <a:r>
                        <a:rPr kumimoji="0" lang="en-US" altLang="zh-TW" sz="1200" b="1" kern="1200" dirty="0">
                          <a:solidFill>
                            <a:schemeClr val="dk1"/>
                          </a:solidFill>
                          <a:effectLst/>
                          <a:latin typeface="+mn-lt"/>
                          <a:ea typeface="+mn-ea"/>
                          <a:cs typeface="+mn-cs"/>
                        </a:rPr>
                        <a:t>69</a:t>
                      </a:r>
                      <a:r>
                        <a:rPr kumimoji="0" lang="en-US" altLang="zh-TW" sz="1200" b="1" kern="1200">
                          <a:solidFill>
                            <a:schemeClr val="dk1"/>
                          </a:solidFill>
                          <a:effectLst/>
                          <a:latin typeface="+mn-lt"/>
                          <a:ea typeface="+mn-ea"/>
                          <a:cs typeface="+mn-cs"/>
                        </a:rPr>
                        <a:t>) </a:t>
                      </a:r>
                      <a:r>
                        <a:rPr kumimoji="0" lang="zh-TW" altLang="en-US" sz="1200" b="1" kern="1200">
                          <a:solidFill>
                            <a:schemeClr val="dk1"/>
                          </a:solidFill>
                          <a:effectLst/>
                          <a:latin typeface="+mn-lt"/>
                          <a:ea typeface="+mn-ea"/>
                          <a:cs typeface="+mn-cs"/>
                        </a:rPr>
                        <a:t>委员</a:t>
                      </a:r>
                      <a:r>
                        <a:rPr kumimoji="0" lang="en-US" altLang="zh-TW" sz="1200" b="1" kern="1200">
                          <a:solidFill>
                            <a:schemeClr val="dk1"/>
                          </a:solidFill>
                          <a:effectLst/>
                          <a:latin typeface="+mn-lt"/>
                          <a:ea typeface="+mn-ea"/>
                          <a:cs typeface="+mn-cs"/>
                        </a:rPr>
                        <a:t>359   </a:t>
                      </a:r>
                      <a:r>
                        <a:rPr kumimoji="0" lang="zh-TW" altLang="en-US" sz="1200" b="1" kern="1200">
                          <a:solidFill>
                            <a:schemeClr val="dk1"/>
                          </a:solidFill>
                          <a:effectLst/>
                          <a:latin typeface="+mn-lt"/>
                          <a:ea typeface="+mn-ea"/>
                          <a:cs typeface="+mn-cs"/>
                        </a:rPr>
                        <a:t>学员 </a:t>
                      </a:r>
                      <a:r>
                        <a:rPr kumimoji="0" lang="en-US" altLang="zh-TW" sz="1200" b="1" kern="1200">
                          <a:solidFill>
                            <a:schemeClr val="dk1"/>
                          </a:solidFill>
                          <a:effectLst/>
                          <a:latin typeface="+mn-lt"/>
                          <a:ea typeface="+mn-ea"/>
                          <a:cs typeface="+mn-cs"/>
                        </a:rPr>
                        <a:t>23 </a:t>
                      </a:r>
                      <a:r>
                        <a:rPr kumimoji="0" lang="zh-TW" altLang="en-US" sz="1200" b="1" kern="1200">
                          <a:solidFill>
                            <a:schemeClr val="dk1"/>
                          </a:solidFill>
                          <a:effectLst/>
                          <a:latin typeface="+mn-lt"/>
                          <a:ea typeface="+mn-ea"/>
                          <a:cs typeface="+mn-cs"/>
                        </a:rPr>
                        <a:t>雇员 </a:t>
                      </a:r>
                      <a:r>
                        <a:rPr kumimoji="0" lang="en-US" altLang="zh-TW" sz="1200" b="1" kern="1200">
                          <a:solidFill>
                            <a:schemeClr val="dk1"/>
                          </a:solidFill>
                          <a:effectLst/>
                          <a:latin typeface="+mn-lt"/>
                          <a:ea typeface="+mn-ea"/>
                          <a:cs typeface="+mn-cs"/>
                        </a:rPr>
                        <a:t>239</a:t>
                      </a:r>
                      <a:endParaRPr kumimoji="0" lang="en-US" altLang="zh-TW" sz="1200" b="1" kern="1200" dirty="0">
                        <a:solidFill>
                          <a:schemeClr val="dk1"/>
                        </a:solidFill>
                        <a:effectLst/>
                        <a:latin typeface="+mn-lt"/>
                        <a:ea typeface="+mn-ea"/>
                        <a:cs typeface="+mn-cs"/>
                      </a:endParaRPr>
                    </a:p>
                    <a:p>
                      <a:r>
                        <a:rPr kumimoji="0" lang="zh-TW" altLang="en-US" sz="1200" b="1" kern="1200">
                          <a:solidFill>
                            <a:schemeClr val="dk1"/>
                          </a:solidFill>
                          <a:effectLst/>
                          <a:latin typeface="+mn-lt"/>
                          <a:ea typeface="+mn-ea"/>
                          <a:cs typeface="+mn-cs"/>
                        </a:rPr>
                        <a:t>部队 </a:t>
                      </a:r>
                      <a:r>
                        <a:rPr kumimoji="0" lang="en-US" altLang="zh-TW" sz="1200" b="1" kern="1200">
                          <a:solidFill>
                            <a:schemeClr val="dk1"/>
                          </a:solidFill>
                          <a:effectLst/>
                          <a:latin typeface="+mn-lt"/>
                          <a:ea typeface="+mn-ea"/>
                          <a:cs typeface="+mn-cs"/>
                        </a:rPr>
                        <a:t>156   </a:t>
                      </a:r>
                      <a:r>
                        <a:rPr kumimoji="0" lang="zh-TW" altLang="en-US" sz="1200" b="1" kern="1200">
                          <a:solidFill>
                            <a:schemeClr val="dk1"/>
                          </a:solidFill>
                          <a:effectLst/>
                          <a:latin typeface="+mn-lt"/>
                          <a:ea typeface="+mn-ea"/>
                          <a:cs typeface="+mn-cs"/>
                        </a:rPr>
                        <a:t>分队 </a:t>
                      </a:r>
                      <a:r>
                        <a:rPr kumimoji="0" lang="en-US" altLang="zh-TW" sz="1200" b="1" kern="1200">
                          <a:solidFill>
                            <a:schemeClr val="dk1"/>
                          </a:solidFill>
                          <a:effectLst/>
                          <a:latin typeface="+mn-lt"/>
                          <a:ea typeface="+mn-ea"/>
                          <a:cs typeface="+mn-cs"/>
                        </a:rPr>
                        <a:t>286 Senior </a:t>
                      </a:r>
                      <a:r>
                        <a:rPr kumimoji="0" lang="zh-TW" altLang="en-US" sz="1200" b="1" kern="1200">
                          <a:solidFill>
                            <a:schemeClr val="dk1"/>
                          </a:solidFill>
                          <a:effectLst/>
                          <a:latin typeface="+mn-lt"/>
                          <a:ea typeface="+mn-ea"/>
                          <a:cs typeface="+mn-cs"/>
                        </a:rPr>
                        <a:t>长年军 </a:t>
                      </a:r>
                      <a:r>
                        <a:rPr kumimoji="0" lang="en-US" altLang="zh-TW" sz="1200" b="1" kern="1200">
                          <a:solidFill>
                            <a:schemeClr val="dk1"/>
                          </a:solidFill>
                          <a:effectLst/>
                          <a:latin typeface="+mn-lt"/>
                          <a:ea typeface="+mn-ea"/>
                          <a:cs typeface="+mn-cs"/>
                        </a:rPr>
                        <a:t>30,883   </a:t>
                      </a:r>
                      <a:r>
                        <a:rPr kumimoji="0" lang="zh-TW" altLang="en-US" sz="1200" b="1" kern="1200">
                          <a:solidFill>
                            <a:schemeClr val="dk1"/>
                          </a:solidFill>
                          <a:effectLst/>
                          <a:latin typeface="+mn-lt"/>
                          <a:ea typeface="+mn-ea"/>
                          <a:cs typeface="+mn-cs"/>
                        </a:rPr>
                        <a:t>救世军之友 </a:t>
                      </a:r>
                      <a:r>
                        <a:rPr kumimoji="0" lang="en-US" altLang="zh-TW" sz="1200" b="1" kern="1200">
                          <a:solidFill>
                            <a:schemeClr val="dk1"/>
                          </a:solidFill>
                          <a:effectLst/>
                          <a:latin typeface="+mn-lt"/>
                          <a:ea typeface="+mn-ea"/>
                          <a:cs typeface="+mn-cs"/>
                        </a:rPr>
                        <a:t>1,547  </a:t>
                      </a:r>
                      <a:r>
                        <a:rPr kumimoji="0" lang="zh-TW" altLang="en-US" sz="1200" b="1" kern="1200" dirty="0">
                          <a:solidFill>
                            <a:schemeClr val="dk1"/>
                          </a:solidFill>
                          <a:effectLst/>
                          <a:latin typeface="+mn-lt"/>
                          <a:ea typeface="+mn-ea"/>
                          <a:cs typeface="+mn-cs"/>
                        </a:rPr>
                        <a:t>青年兵 </a:t>
                      </a:r>
                      <a:r>
                        <a:rPr kumimoji="0" lang="en-US" altLang="zh-TW" sz="1200" b="1" kern="1200" dirty="0">
                          <a:solidFill>
                            <a:schemeClr val="dk1"/>
                          </a:solidFill>
                          <a:effectLst/>
                          <a:latin typeface="+mn-lt"/>
                          <a:ea typeface="+mn-ea"/>
                          <a:cs typeface="+mn-cs"/>
                        </a:rPr>
                        <a:t>12,656</a:t>
                      </a:r>
                    </a:p>
                    <a:p>
                      <a:r>
                        <a:rPr kumimoji="0" lang="zh-TW" altLang="zh-HK" sz="1200" b="1" kern="1200">
                          <a:solidFill>
                            <a:schemeClr val="dk1"/>
                          </a:solidFill>
                          <a:effectLst/>
                          <a:latin typeface="+mj-ea"/>
                          <a:ea typeface="+mj-ea"/>
                          <a:cs typeface="+mn-cs"/>
                        </a:rPr>
                        <a:t>代祷</a:t>
                      </a:r>
                      <a:r>
                        <a:rPr kumimoji="0" lang="en-GB" altLang="zh-HK" sz="1200" b="1" kern="1200">
                          <a:solidFill>
                            <a:schemeClr val="dk1"/>
                          </a:solidFill>
                          <a:effectLst/>
                          <a:latin typeface="+mj-ea"/>
                          <a:ea typeface="+mj-ea"/>
                          <a:cs typeface="+mn-cs"/>
                        </a:rPr>
                        <a:t>:</a:t>
                      </a:r>
                      <a:endParaRPr kumimoji="0" lang="zh-TW" altLang="zh-HK" sz="1200" kern="1200" dirty="0">
                        <a:solidFill>
                          <a:schemeClr val="dk1"/>
                        </a:solidFill>
                        <a:effectLst/>
                        <a:latin typeface="+mj-ea"/>
                        <a:ea typeface="+mj-ea"/>
                        <a:cs typeface="+mn-cs"/>
                      </a:endParaRPr>
                    </a:p>
                    <a:p>
                      <a:pPr marL="228600" lvl="0" indent="-228600">
                        <a:buFont typeface="+mj-lt"/>
                        <a:buAutoNum type="arabicPeriod"/>
                      </a:pPr>
                      <a:r>
                        <a:rPr kumimoji="0" lang="zh-TW" altLang="en-US" sz="1200" kern="1200">
                          <a:solidFill>
                            <a:schemeClr val="dk1"/>
                          </a:solidFill>
                          <a:effectLst/>
                          <a:latin typeface="+mj-ea"/>
                          <a:ea typeface="+mj-ea"/>
                          <a:cs typeface="+mn-cs"/>
                        </a:rPr>
                        <a:t>求</a:t>
                      </a:r>
                      <a:r>
                        <a:rPr kumimoji="0" lang="zh-TW" altLang="zh-HK" sz="1200" kern="1200">
                          <a:solidFill>
                            <a:schemeClr val="dk1"/>
                          </a:solidFill>
                          <a:effectLst/>
                          <a:latin typeface="+mj-ea"/>
                          <a:ea typeface="+mj-ea"/>
                          <a:cs typeface="+mn-cs"/>
                        </a:rPr>
                        <a:t>神在赞比亚目前的干旱期间为我们供应并给予持续的恩典，并祈祷救世军的事工可以继续满足个人和小区日益增长的需要。祈祷雨季顺利，以解决全国的水能危机。祈祷政府官员有智慧应对这充满挑战的局势，以尽量减少营养不良所造成的生命损失。</a:t>
                      </a:r>
                    </a:p>
                    <a:p>
                      <a:pPr marL="228600" lvl="0" indent="-228600">
                        <a:buFont typeface="+mj-lt"/>
                        <a:buAutoNum type="arabicPeriod"/>
                      </a:pPr>
                      <a:r>
                        <a:rPr kumimoji="0" lang="zh-TW" altLang="zh-HK" sz="1200" kern="1200">
                          <a:solidFill>
                            <a:schemeClr val="dk1"/>
                          </a:solidFill>
                          <a:effectLst/>
                          <a:latin typeface="+mj-ea"/>
                          <a:ea typeface="+mj-ea"/>
                          <a:cs typeface="+mn-cs"/>
                        </a:rPr>
                        <a:t>为救世军人的属灵成长祈祷，并祈祷福音可以散播到赞比亚尚未有救世军单位的地区。</a:t>
                      </a:r>
                    </a:p>
                    <a:p>
                      <a:pPr marL="228600" lvl="0" indent="-228600">
                        <a:buFont typeface="+mj-lt"/>
                        <a:buAutoNum type="arabicPeriod"/>
                      </a:pPr>
                      <a:r>
                        <a:rPr kumimoji="0" lang="zh-TW" altLang="zh-HK" sz="1200" kern="1200">
                          <a:solidFill>
                            <a:schemeClr val="dk1"/>
                          </a:solidFill>
                          <a:effectLst/>
                          <a:latin typeface="+mj-ea"/>
                          <a:ea typeface="+mj-ea"/>
                          <a:cs typeface="+mn-cs"/>
                        </a:rPr>
                        <a:t>为地域的财政持续性祈祷。</a:t>
                      </a:r>
                    </a:p>
                    <a:p>
                      <a:pPr marL="228600" lvl="0" indent="-228600">
                        <a:buFont typeface="+mj-lt"/>
                        <a:buAutoNum type="arabicPeriod"/>
                      </a:pPr>
                      <a:r>
                        <a:rPr kumimoji="0" lang="zh-TW" altLang="zh-HK" sz="1200" kern="1200">
                          <a:solidFill>
                            <a:schemeClr val="dk1"/>
                          </a:solidFill>
                          <a:effectLst/>
                          <a:latin typeface="+mj-ea"/>
                          <a:ea typeface="+mj-ea"/>
                          <a:cs typeface="+mn-cs"/>
                        </a:rPr>
                        <a:t>为地域的社会事工祷告，包括</a:t>
                      </a:r>
                      <a:r>
                        <a:rPr kumimoji="0" lang="en-GB" altLang="zh-HK" sz="1200" kern="1200">
                          <a:solidFill>
                            <a:schemeClr val="dk1"/>
                          </a:solidFill>
                          <a:effectLst/>
                          <a:latin typeface="+mj-ea"/>
                          <a:ea typeface="+mj-ea"/>
                          <a:cs typeface="+mn-cs"/>
                        </a:rPr>
                        <a:t>Chikankata</a:t>
                      </a:r>
                      <a:r>
                        <a:rPr kumimoji="0" lang="zh-TW" altLang="zh-HK" sz="1200" kern="1200">
                          <a:solidFill>
                            <a:schemeClr val="dk1"/>
                          </a:solidFill>
                          <a:effectLst/>
                          <a:latin typeface="+mj-ea"/>
                          <a:ea typeface="+mj-ea"/>
                          <a:cs typeface="+mn-cs"/>
                        </a:rPr>
                        <a:t>传道会、</a:t>
                      </a:r>
                      <a:r>
                        <a:rPr kumimoji="0" lang="en-GB" altLang="zh-HK" sz="1200" kern="1200">
                          <a:solidFill>
                            <a:schemeClr val="dk1"/>
                          </a:solidFill>
                          <a:effectLst/>
                          <a:latin typeface="+mj-ea"/>
                          <a:ea typeface="+mj-ea"/>
                          <a:cs typeface="+mn-cs"/>
                        </a:rPr>
                        <a:t>Mitanda</a:t>
                      </a:r>
                      <a:r>
                        <a:rPr kumimoji="0" lang="zh-TW" altLang="zh-HK" sz="1200" kern="1200">
                          <a:solidFill>
                            <a:schemeClr val="dk1"/>
                          </a:solidFill>
                          <a:effectLst/>
                          <a:latin typeface="+mj-ea"/>
                          <a:ea typeface="+mj-ea"/>
                          <a:cs typeface="+mn-cs"/>
                        </a:rPr>
                        <a:t>老人之家，以及该国的各种医疗服务、学校、学前团体、小区工作和小区发展计划。</a:t>
                      </a:r>
                    </a:p>
                    <a:p>
                      <a:pPr marL="228600" lvl="0" indent="-228600">
                        <a:buFont typeface="+mj-lt"/>
                        <a:buAutoNum type="arabicPeriod"/>
                      </a:pPr>
                      <a:r>
                        <a:rPr kumimoji="0" lang="zh-TW" altLang="zh-HK" sz="1200" kern="1200">
                          <a:solidFill>
                            <a:schemeClr val="dk1"/>
                          </a:solidFill>
                          <a:effectLst/>
                          <a:latin typeface="+mj-ea"/>
                          <a:ea typeface="+mj-ea"/>
                          <a:cs typeface="+mn-cs"/>
                        </a:rPr>
                        <a:t>祈祷军官和救世军人能够「动员起来建设充满活力的现代地域，顺服神并与</a:t>
                      </a:r>
                      <a:r>
                        <a:rPr kumimoji="0" lang="en-GB" altLang="zh-HK" sz="1200" kern="1200">
                          <a:solidFill>
                            <a:schemeClr val="dk1"/>
                          </a:solidFill>
                          <a:effectLst/>
                          <a:latin typeface="+mj-ea"/>
                          <a:ea typeface="+mj-ea"/>
                          <a:cs typeface="+mn-cs"/>
                        </a:rPr>
                        <a:t>21</a:t>
                      </a:r>
                      <a:r>
                        <a:rPr kumimoji="0" lang="zh-TW" altLang="zh-HK" sz="1200" kern="1200">
                          <a:solidFill>
                            <a:schemeClr val="dk1"/>
                          </a:solidFill>
                          <a:effectLst/>
                          <a:latin typeface="+mj-ea"/>
                          <a:ea typeface="+mj-ea"/>
                          <a:cs typeface="+mn-cs"/>
                        </a:rPr>
                        <a:t>世纪连结」，这是地域新策略计划</a:t>
                      </a:r>
                      <a:r>
                        <a:rPr kumimoji="0" lang="en-GB" altLang="zh-HK" sz="1200" kern="1200">
                          <a:solidFill>
                            <a:schemeClr val="dk1"/>
                          </a:solidFill>
                          <a:effectLst/>
                          <a:latin typeface="+mj-ea"/>
                          <a:ea typeface="+mj-ea"/>
                          <a:cs typeface="+mn-cs"/>
                        </a:rPr>
                        <a:t>2024</a:t>
                      </a:r>
                      <a:r>
                        <a:rPr kumimoji="0" lang="zh-TW" altLang="zh-HK" sz="1200" kern="1200">
                          <a:solidFill>
                            <a:schemeClr val="dk1"/>
                          </a:solidFill>
                          <a:effectLst/>
                          <a:latin typeface="+mj-ea"/>
                          <a:ea typeface="+mj-ea"/>
                          <a:cs typeface="+mn-cs"/>
                        </a:rPr>
                        <a:t>至</a:t>
                      </a:r>
                      <a:r>
                        <a:rPr kumimoji="0" lang="en-GB" altLang="zh-HK" sz="1200" kern="1200">
                          <a:solidFill>
                            <a:schemeClr val="dk1"/>
                          </a:solidFill>
                          <a:effectLst/>
                          <a:latin typeface="+mj-ea"/>
                          <a:ea typeface="+mj-ea"/>
                          <a:cs typeface="+mn-cs"/>
                        </a:rPr>
                        <a:t>2028</a:t>
                      </a:r>
                      <a:r>
                        <a:rPr kumimoji="0" lang="zh-TW" altLang="zh-HK" sz="1200" kern="1200">
                          <a:solidFill>
                            <a:schemeClr val="dk1"/>
                          </a:solidFill>
                          <a:effectLst/>
                          <a:latin typeface="+mj-ea"/>
                          <a:ea typeface="+mj-ea"/>
                          <a:cs typeface="+mn-cs"/>
                        </a:rPr>
                        <a:t>年的主题。</a:t>
                      </a:r>
                    </a:p>
                    <a:p>
                      <a:pPr marL="228600" lvl="0" indent="-228600">
                        <a:buFont typeface="+mj-lt"/>
                        <a:buAutoNum type="arabicPeriod"/>
                      </a:pPr>
                      <a:r>
                        <a:rPr kumimoji="0" lang="zh-TW" altLang="zh-HK" sz="1200" kern="1200">
                          <a:solidFill>
                            <a:schemeClr val="dk1"/>
                          </a:solidFill>
                          <a:effectLst/>
                          <a:latin typeface="+mj-ea"/>
                          <a:ea typeface="+mj-ea"/>
                          <a:cs typeface="+mn-cs"/>
                        </a:rPr>
                        <a:t>为军官训练学院的工作人员、公义守护者班的新任命军官，以及</a:t>
                      </a:r>
                      <a:r>
                        <a:rPr kumimoji="0" lang="en-GB" altLang="zh-HK" sz="1200" kern="1200">
                          <a:solidFill>
                            <a:schemeClr val="dk1"/>
                          </a:solidFill>
                          <a:effectLst/>
                          <a:latin typeface="+mj-ea"/>
                          <a:ea typeface="+mj-ea"/>
                          <a:cs typeface="+mn-cs"/>
                        </a:rPr>
                        <a:t>2025</a:t>
                      </a:r>
                      <a:r>
                        <a:rPr kumimoji="0" lang="zh-TW" altLang="zh-HK" sz="1200" kern="1200" dirty="0">
                          <a:solidFill>
                            <a:schemeClr val="dk1"/>
                          </a:solidFill>
                          <a:effectLst/>
                          <a:latin typeface="+mj-ea"/>
                          <a:ea typeface="+mj-ea"/>
                          <a:cs typeface="+mn-cs"/>
                        </a:rPr>
                        <a:t>年</a:t>
                      </a:r>
                      <a:r>
                        <a:rPr kumimoji="0" lang="en-GB" altLang="zh-HK" sz="1200" kern="1200" dirty="0">
                          <a:solidFill>
                            <a:schemeClr val="dk1"/>
                          </a:solidFill>
                          <a:effectLst/>
                          <a:latin typeface="+mj-ea"/>
                          <a:ea typeface="+mj-ea"/>
                          <a:cs typeface="+mn-cs"/>
                        </a:rPr>
                        <a:t> </a:t>
                      </a:r>
                      <a:r>
                        <a:rPr kumimoji="0" lang="en-GB" altLang="zh-HK" sz="1200" kern="1200">
                          <a:solidFill>
                            <a:schemeClr val="dk1"/>
                          </a:solidFill>
                          <a:effectLst/>
                          <a:latin typeface="+mj-ea"/>
                          <a:ea typeface="+mj-ea"/>
                          <a:cs typeface="+mn-cs"/>
                        </a:rPr>
                        <a:t>1 </a:t>
                      </a:r>
                      <a:r>
                        <a:rPr kumimoji="0" lang="zh-TW" altLang="zh-HK" sz="1200" kern="1200">
                          <a:solidFill>
                            <a:schemeClr val="dk1"/>
                          </a:solidFill>
                          <a:effectLst/>
                          <a:latin typeface="+mj-ea"/>
                          <a:ea typeface="+mj-ea"/>
                          <a:cs typeface="+mn-cs"/>
                        </a:rPr>
                        <a:t>月开展下个班别的候补员祷告。</a:t>
                      </a:r>
                      <a:endParaRPr kumimoji="0" lang="zh-TW" altLang="zh-HK" sz="1200" kern="1200" dirty="0">
                        <a:solidFill>
                          <a:schemeClr val="dk1"/>
                        </a:solidFill>
                        <a:effectLst/>
                        <a:latin typeface="+mj-ea"/>
                        <a:ea typeface="+mj-ea"/>
                        <a:cs typeface="+mn-cs"/>
                      </a:endParaRP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r h="32541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25/10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隆亨青少年中心</a:t>
                      </a:r>
                    </a:p>
                    <a:p>
                      <a:r>
                        <a:rPr kumimoji="0" lang="zh-TW" altLang="en-US" sz="1200" b="1" kern="1200" dirty="0">
                          <a:solidFill>
                            <a:schemeClr val="dk1"/>
                          </a:solidFill>
                          <a:effectLst/>
                          <a:latin typeface="+mn-lt"/>
                          <a:ea typeface="+mn-ea"/>
                          <a:cs typeface="+mn-cs"/>
                        </a:rPr>
                        <a:t>助理高级主任</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曾江婷女士</a:t>
                      </a:r>
                    </a:p>
                    <a:p>
                      <a:r>
                        <a:rPr kumimoji="0" lang="zh-TW" altLang="en-US" sz="1200" b="1" kern="1200" dirty="0">
                          <a:solidFill>
                            <a:schemeClr val="dk1"/>
                          </a:solidFill>
                          <a:effectLst/>
                          <a:latin typeface="+mn-lt"/>
                          <a:ea typeface="+mn-ea"/>
                          <a:cs typeface="+mn-cs"/>
                        </a:rPr>
                        <a:t>代祷</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kern="1200" dirty="0">
                          <a:solidFill>
                            <a:schemeClr val="dk1"/>
                          </a:solidFill>
                          <a:effectLst/>
                          <a:latin typeface="+mn-lt"/>
                          <a:ea typeface="+mn-ea"/>
                          <a:cs typeface="+mn-cs"/>
                        </a:rPr>
                        <a:t>愿神保守单位每位同工身心健康，平安喜乐。</a:t>
                      </a:r>
                    </a:p>
                    <a:p>
                      <a:pPr marL="228600" indent="-228600">
                        <a:buFont typeface="+mj-lt"/>
                        <a:buAutoNum type="arabicPeriod"/>
                      </a:pPr>
                      <a:r>
                        <a:rPr kumimoji="0" lang="zh-TW" altLang="en-US" sz="1200" kern="1200" dirty="0">
                          <a:solidFill>
                            <a:schemeClr val="dk1"/>
                          </a:solidFill>
                          <a:effectLst/>
                          <a:latin typeface="+mn-lt"/>
                          <a:ea typeface="+mn-ea"/>
                          <a:cs typeface="+mn-cs"/>
                        </a:rPr>
                        <a:t>愿神保守参与本单位服务的儿童、青年和家长，均能透过参与得到身、心、灵强健，享受得着。</a:t>
                      </a: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48477"/>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丰盛生命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各样恩惠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各样事情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每个时刻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每个方面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6592719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公正">
  <a:themeElements>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2.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3.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4.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5.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6.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7.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8.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docProps/app.xml><?xml version="1.0" encoding="utf-8"?>
<Properties xmlns="http://schemas.openxmlformats.org/officeDocument/2006/extended-properties" xmlns:vt="http://schemas.openxmlformats.org/officeDocument/2006/docPropsVTypes">
  <Template/>
  <TotalTime>24754</TotalTime>
  <Words>4212</Words>
  <Application>Microsoft Office PowerPoint</Application>
  <PresentationFormat>投影片</PresentationFormat>
  <Paragraphs>303</Paragraphs>
  <Slides>11</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微軟正黑體</vt:lpstr>
      <vt:lpstr>新細明體</vt:lpstr>
      <vt:lpstr>Arial</vt:lpstr>
      <vt:lpstr>Calibri</vt:lpstr>
      <vt:lpstr>Times New Roman</vt:lpstr>
      <vt:lpstr>Tw Cen MT</vt:lpstr>
      <vt:lpstr>Wingdings 2</vt:lpstr>
      <vt:lpstr>1_公正</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Henry Tse</dc:creator>
  <cp:lastModifiedBy>Rachel Chan</cp:lastModifiedBy>
  <cp:revision>1428</cp:revision>
  <cp:lastPrinted>2024-01-31T00:22:38Z</cp:lastPrinted>
  <dcterms:created xsi:type="dcterms:W3CDTF">2014-09-25T08:48:47Z</dcterms:created>
  <dcterms:modified xsi:type="dcterms:W3CDTF">2024-10-08T09:32:46Z</dcterms:modified>
</cp:coreProperties>
</file>