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4"/>
  </p:notesMasterIdLst>
  <p:sldIdLst>
    <p:sldId id="317" r:id="rId2"/>
    <p:sldId id="326" r:id="rId3"/>
    <p:sldId id="308" r:id="rId4"/>
    <p:sldId id="309" r:id="rId5"/>
    <p:sldId id="319" r:id="rId6"/>
    <p:sldId id="320" r:id="rId7"/>
    <p:sldId id="327" r:id="rId8"/>
    <p:sldId id="325" r:id="rId9"/>
    <p:sldId id="312" r:id="rId10"/>
    <p:sldId id="322" r:id="rId11"/>
    <p:sldId id="321" r:id="rId12"/>
    <p:sldId id="328" r:id="rId13"/>
  </p:sldIdLst>
  <p:sldSz cx="9144000" cy="6858000" type="overhead"/>
  <p:notesSz cx="6797675" cy="992663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00CC"/>
    <a:srgbClr val="FFCCCC"/>
    <a:srgbClr val="FF33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00" autoAdjust="0"/>
    <p:restoredTop sz="94660"/>
  </p:normalViewPr>
  <p:slideViewPr>
    <p:cSldViewPr snapToGrid="0">
      <p:cViewPr varScale="1">
        <p:scale>
          <a:sx n="63" d="100"/>
          <a:sy n="63" d="100"/>
        </p:scale>
        <p:origin x="298" y="33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2"/>
            <a:ext cx="2945659" cy="496332"/>
          </a:xfrm>
          <a:prstGeom prst="rect">
            <a:avLst/>
          </a:prstGeom>
        </p:spPr>
        <p:txBody>
          <a:bodyPr vert="horz" lIns="91424" tIns="45712" rIns="91424" bIns="45712" rtlCol="0"/>
          <a:lstStyle>
            <a:lvl1pPr algn="l">
              <a:defRPr sz="1200"/>
            </a:lvl1pPr>
          </a:lstStyle>
          <a:p>
            <a:endParaRPr lang="zh-HK" altLang="en-US"/>
          </a:p>
        </p:txBody>
      </p:sp>
      <p:sp>
        <p:nvSpPr>
          <p:cNvPr id="3" name="日期版面配置區 2"/>
          <p:cNvSpPr>
            <a:spLocks noGrp="1"/>
          </p:cNvSpPr>
          <p:nvPr>
            <p:ph type="dt" idx="1"/>
          </p:nvPr>
        </p:nvSpPr>
        <p:spPr>
          <a:xfrm>
            <a:off x="3850445" y="2"/>
            <a:ext cx="2945659" cy="496332"/>
          </a:xfrm>
          <a:prstGeom prst="rect">
            <a:avLst/>
          </a:prstGeom>
        </p:spPr>
        <p:txBody>
          <a:bodyPr vert="horz" lIns="91424" tIns="45712" rIns="91424" bIns="45712" rtlCol="0"/>
          <a:lstStyle>
            <a:lvl1pPr algn="r">
              <a:defRPr sz="1200"/>
            </a:lvl1pPr>
          </a:lstStyle>
          <a:p>
            <a:fld id="{C83FA49B-47F3-4F0E-9686-24A3811D2267}" type="datetimeFigureOut">
              <a:rPr lang="zh-HK" altLang="en-US" smtClean="0"/>
              <a:t>2/10/2024</a:t>
            </a:fld>
            <a:endParaRPr lang="zh-HK"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4" tIns="45712" rIns="91424" bIns="45712" rtlCol="0" anchor="ctr"/>
          <a:lstStyle/>
          <a:p>
            <a:endParaRPr lang="zh-HK" altLang="en-US"/>
          </a:p>
        </p:txBody>
      </p:sp>
      <p:sp>
        <p:nvSpPr>
          <p:cNvPr id="5" name="備忘稿版面配置區 4"/>
          <p:cNvSpPr>
            <a:spLocks noGrp="1"/>
          </p:cNvSpPr>
          <p:nvPr>
            <p:ph type="body" sz="quarter" idx="3"/>
          </p:nvPr>
        </p:nvSpPr>
        <p:spPr>
          <a:xfrm>
            <a:off x="679768" y="4715155"/>
            <a:ext cx="5438140" cy="4466987"/>
          </a:xfrm>
          <a:prstGeom prst="rect">
            <a:avLst/>
          </a:prstGeom>
        </p:spPr>
        <p:txBody>
          <a:bodyPr vert="horz" lIns="91424" tIns="45712" rIns="91424" bIns="45712"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6" name="頁尾版面配置區 5"/>
          <p:cNvSpPr>
            <a:spLocks noGrp="1"/>
          </p:cNvSpPr>
          <p:nvPr>
            <p:ph type="ftr" sz="quarter" idx="4"/>
          </p:nvPr>
        </p:nvSpPr>
        <p:spPr>
          <a:xfrm>
            <a:off x="2" y="9428585"/>
            <a:ext cx="2945659" cy="496332"/>
          </a:xfrm>
          <a:prstGeom prst="rect">
            <a:avLst/>
          </a:prstGeom>
        </p:spPr>
        <p:txBody>
          <a:bodyPr vert="horz" lIns="91424" tIns="45712" rIns="91424" bIns="45712"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50445" y="9428585"/>
            <a:ext cx="2945659" cy="496332"/>
          </a:xfrm>
          <a:prstGeom prst="rect">
            <a:avLst/>
          </a:prstGeom>
        </p:spPr>
        <p:txBody>
          <a:bodyPr vert="horz" lIns="91424" tIns="45712" rIns="91424" bIns="45712" rtlCol="0" anchor="b"/>
          <a:lstStyle>
            <a:lvl1pPr algn="r">
              <a:defRPr sz="1200"/>
            </a:lvl1pPr>
          </a:lstStyle>
          <a:p>
            <a:fld id="{942099A8-3A1D-442A-9F1C-88F366B06DCE}" type="slidenum">
              <a:rPr lang="zh-HK" altLang="en-US" smtClean="0"/>
              <a:t>‹#›</a:t>
            </a:fld>
            <a:endParaRPr lang="zh-HK" altLang="en-US"/>
          </a:p>
        </p:txBody>
      </p:sp>
    </p:spTree>
    <p:extLst>
      <p:ext uri="{BB962C8B-B14F-4D97-AF65-F5344CB8AC3E}">
        <p14:creationId xmlns:p14="http://schemas.microsoft.com/office/powerpoint/2010/main" val="278133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srgbClr val="FFFFFF"/>
              </a:solidFill>
            </a:endParaRPr>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a:t>按一下以編輯母片副標題樣式</a:t>
            </a:r>
            <a:endParaRPr kumimoji="0" lang="en-US"/>
          </a:p>
        </p:txBody>
      </p:sp>
      <p:sp>
        <p:nvSpPr>
          <p:cNvPr id="28" name="日期版面配置區 27"/>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17" name="頁尾版面配置區 16"/>
          <p:cNvSpPr>
            <a:spLocks noGrp="1"/>
          </p:cNvSpPr>
          <p:nvPr>
            <p:ph type="ftr" sz="quarter" idx="11"/>
          </p:nvPr>
        </p:nvSpPr>
        <p:spPr/>
        <p:txBody>
          <a:bodyPr/>
          <a:lstStyle/>
          <a:p>
            <a:endParaRPr lang="zh-HK" altLang="en-US">
              <a:solidFill>
                <a:srgbClr val="1F2123"/>
              </a:solidFill>
            </a:endParaRPr>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FDD1FA8F-1E54-4BED-8354-D6B7DF0F3C50}" type="slidenum">
              <a:rPr lang="zh-HK" altLang="en-US" smtClean="0"/>
              <a:pPr/>
              <a:t>‹#›</a:t>
            </a:fld>
            <a:endParaRPr lang="zh-HK"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a:t>按一下以編輯母片標題樣式</a:t>
            </a:r>
            <a:endParaRPr kumimoji="0" lang="en-US"/>
          </a:p>
        </p:txBody>
      </p:sp>
    </p:spTree>
    <p:extLst>
      <p:ext uri="{BB962C8B-B14F-4D97-AF65-F5344CB8AC3E}">
        <p14:creationId xmlns:p14="http://schemas.microsoft.com/office/powerpoint/2010/main" val="422002460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5" name="頁尾版面配置區 4"/>
          <p:cNvSpPr>
            <a:spLocks noGrp="1"/>
          </p:cNvSpPr>
          <p:nvPr>
            <p:ph type="ftr" sz="quarter" idx="11"/>
          </p:nvPr>
        </p:nvSpPr>
        <p:spPr/>
        <p:txBody>
          <a:bodyPr/>
          <a:lstStyle/>
          <a:p>
            <a:endParaRPr lang="zh-HK" altLang="en-US">
              <a:solidFill>
                <a:srgbClr val="1F2123"/>
              </a:solidFill>
            </a:endParaRPr>
          </a:p>
        </p:txBody>
      </p:sp>
      <p:sp>
        <p:nvSpPr>
          <p:cNvPr id="6" name="投影片編號版面配置區 5"/>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243575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5" name="頁尾版面配置區 4"/>
          <p:cNvSpPr>
            <a:spLocks noGrp="1"/>
          </p:cNvSpPr>
          <p:nvPr>
            <p:ph type="ftr" sz="quarter" idx="11"/>
          </p:nvPr>
        </p:nvSpPr>
        <p:spPr/>
        <p:txBody>
          <a:bodyPr/>
          <a:lstStyle/>
          <a:p>
            <a:endParaRPr lang="zh-HK" altLang="en-US">
              <a:solidFill>
                <a:srgbClr val="1F2123"/>
              </a:solidFill>
            </a:endParaRPr>
          </a:p>
        </p:txBody>
      </p:sp>
      <p:sp>
        <p:nvSpPr>
          <p:cNvPr id="6" name="投影片編號版面配置區 5"/>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963039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5" name="頁尾版面配置區 4"/>
          <p:cNvSpPr>
            <a:spLocks noGrp="1"/>
          </p:cNvSpPr>
          <p:nvPr>
            <p:ph type="ftr" sz="quarter" idx="11"/>
          </p:nvPr>
        </p:nvSpPr>
        <p:spPr/>
        <p:txBody>
          <a:bodyPr/>
          <a:lstStyle/>
          <a:p>
            <a:endParaRPr lang="zh-HK" altLang="en-US">
              <a:solidFill>
                <a:srgbClr val="1F2123"/>
              </a:solidFill>
            </a:endParaRPr>
          </a:p>
        </p:txBody>
      </p:sp>
      <p:sp>
        <p:nvSpPr>
          <p:cNvPr id="6" name="投影片編號版面配置區 5"/>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924030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srgbClr val="FFFFFF"/>
              </a:solidFill>
            </a:endParaRPr>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a:t>按一下以編輯母片文字樣式</a:t>
            </a:r>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5" name="頁尾版面配置區 4"/>
          <p:cNvSpPr>
            <a:spLocks noGrp="1"/>
          </p:cNvSpPr>
          <p:nvPr>
            <p:ph type="ftr" sz="quarter" idx="11"/>
          </p:nvPr>
        </p:nvSpPr>
        <p:spPr>
          <a:xfrm>
            <a:off x="800100" y="6172200"/>
            <a:ext cx="4000500" cy="457200"/>
          </a:xfrm>
        </p:spPr>
        <p:txBody>
          <a:bodyPr/>
          <a:lstStyle/>
          <a:p>
            <a:endParaRPr lang="zh-HK" altLang="en-US">
              <a:solidFill>
                <a:srgbClr val="1F2123"/>
              </a:solidFill>
            </a:endParaRPr>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6" name="投影片編號版面配置區 5"/>
          <p:cNvSpPr>
            <a:spLocks noGrp="1"/>
          </p:cNvSpPr>
          <p:nvPr>
            <p:ph type="sldNum" sz="quarter" idx="12"/>
          </p:nvPr>
        </p:nvSpPr>
        <p:spPr>
          <a:xfrm>
            <a:off x="146304" y="6208776"/>
            <a:ext cx="457200" cy="457200"/>
          </a:xfrm>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37263877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5" name="日期版面配置區 4"/>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6" name="頁尾版面配置區 5"/>
          <p:cNvSpPr>
            <a:spLocks noGrp="1"/>
          </p:cNvSpPr>
          <p:nvPr>
            <p:ph type="ftr" sz="quarter" idx="11"/>
          </p:nvPr>
        </p:nvSpPr>
        <p:spPr/>
        <p:txBody>
          <a:bodyPr/>
          <a:lstStyle/>
          <a:p>
            <a:endParaRPr lang="zh-HK" altLang="en-US">
              <a:solidFill>
                <a:srgbClr val="1F2123"/>
              </a:solidFill>
            </a:endParaRPr>
          </a:p>
        </p:txBody>
      </p:sp>
      <p:sp>
        <p:nvSpPr>
          <p:cNvPr id="7" name="投影片編號版面配置區 6"/>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3039481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7" name="日期版面配置區 6"/>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8" name="頁尾版面配置區 7"/>
          <p:cNvSpPr>
            <a:spLocks noGrp="1"/>
          </p:cNvSpPr>
          <p:nvPr>
            <p:ph type="ftr" sz="quarter" idx="11"/>
          </p:nvPr>
        </p:nvSpPr>
        <p:spPr/>
        <p:txBody>
          <a:bodyPr/>
          <a:lstStyle/>
          <a:p>
            <a:endParaRPr lang="zh-HK" altLang="en-US">
              <a:solidFill>
                <a:srgbClr val="1F2123"/>
              </a:solidFill>
            </a:endParaRPr>
          </a:p>
        </p:txBody>
      </p:sp>
      <p:sp>
        <p:nvSpPr>
          <p:cNvPr id="9" name="投影片編號版面配置區 8"/>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375073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日期版面配置區 2"/>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4" name="頁尾版面配置區 3"/>
          <p:cNvSpPr>
            <a:spLocks noGrp="1"/>
          </p:cNvSpPr>
          <p:nvPr>
            <p:ph type="ftr" sz="quarter" idx="11"/>
          </p:nvPr>
        </p:nvSpPr>
        <p:spPr/>
        <p:txBody>
          <a:bodyPr/>
          <a:lstStyle/>
          <a:p>
            <a:endParaRPr lang="zh-HK" altLang="en-US">
              <a:solidFill>
                <a:srgbClr val="1F2123"/>
              </a:solidFill>
            </a:endParaRPr>
          </a:p>
        </p:txBody>
      </p:sp>
      <p:sp>
        <p:nvSpPr>
          <p:cNvPr id="5" name="投影片編號版面配置區 4"/>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380632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3" name="頁尾版面配置區 2"/>
          <p:cNvSpPr>
            <a:spLocks noGrp="1"/>
          </p:cNvSpPr>
          <p:nvPr>
            <p:ph type="ftr" sz="quarter" idx="11"/>
          </p:nvPr>
        </p:nvSpPr>
        <p:spPr/>
        <p:txBody>
          <a:bodyPr/>
          <a:lstStyle/>
          <a:p>
            <a:endParaRPr lang="zh-HK" altLang="en-US">
              <a:solidFill>
                <a:srgbClr val="1F2123"/>
              </a:solidFill>
            </a:endParaRPr>
          </a:p>
        </p:txBody>
      </p:sp>
      <p:sp>
        <p:nvSpPr>
          <p:cNvPr id="4" name="投影片編號版面配置區 3"/>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99950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srgbClr val="FFFFFF"/>
              </a:solidFill>
            </a:endParaRPr>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a:t>按一下以編輯母片文字樣式</a:t>
            </a:r>
          </a:p>
        </p:txBody>
      </p:sp>
      <p:sp>
        <p:nvSpPr>
          <p:cNvPr id="5" name="日期版面配置區 4"/>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6" name="頁尾版面配置區 5"/>
          <p:cNvSpPr>
            <a:spLocks noGrp="1"/>
          </p:cNvSpPr>
          <p:nvPr>
            <p:ph type="ftr" sz="quarter" idx="11"/>
          </p:nvPr>
        </p:nvSpPr>
        <p:spPr/>
        <p:txBody>
          <a:bodyPr/>
          <a:lstStyle/>
          <a:p>
            <a:endParaRPr lang="zh-HK" altLang="en-US">
              <a:solidFill>
                <a:srgbClr val="1F2123"/>
              </a:solidFill>
            </a:endParaRPr>
          </a:p>
        </p:txBody>
      </p:sp>
      <p:sp>
        <p:nvSpPr>
          <p:cNvPr id="7" name="投影片編號版面配置區 6"/>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955951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a:t>按一下以編輯母片文字樣式</a:t>
            </a:r>
          </a:p>
        </p:txBody>
      </p:sp>
      <p:sp>
        <p:nvSpPr>
          <p:cNvPr id="5" name="日期版面配置區 4"/>
          <p:cNvSpPr>
            <a:spLocks noGrp="1"/>
          </p:cNvSpPr>
          <p:nvPr>
            <p:ph type="dt" sz="half" idx="10"/>
          </p:nvPr>
        </p:nvSpPr>
        <p:spPr/>
        <p:txBody>
          <a:body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6" name="頁尾版面配置區 5"/>
          <p:cNvSpPr>
            <a:spLocks noGrp="1"/>
          </p:cNvSpPr>
          <p:nvPr>
            <p:ph type="ftr" sz="quarter" idx="11"/>
          </p:nvPr>
        </p:nvSpPr>
        <p:spPr>
          <a:xfrm>
            <a:off x="914400" y="6172200"/>
            <a:ext cx="3886200" cy="457200"/>
          </a:xfrm>
        </p:spPr>
        <p:txBody>
          <a:bodyPr/>
          <a:lstStyle/>
          <a:p>
            <a:endParaRPr lang="zh-HK" altLang="en-US">
              <a:solidFill>
                <a:srgbClr val="1F2123"/>
              </a:solidFill>
            </a:endParaRPr>
          </a:p>
        </p:txBody>
      </p:sp>
      <p:sp>
        <p:nvSpPr>
          <p:cNvPr id="7" name="投影片編號版面配置區 6"/>
          <p:cNvSpPr>
            <a:spLocks noGrp="1"/>
          </p:cNvSpPr>
          <p:nvPr>
            <p:ph type="sldNum" sz="quarter" idx="12"/>
          </p:nvPr>
        </p:nvSpPr>
        <p:spPr>
          <a:xfrm>
            <a:off x="146304" y="6208776"/>
            <a:ext cx="457200" cy="457200"/>
          </a:xfrm>
        </p:spPr>
        <p:txBody>
          <a:bodyPr/>
          <a:lstStyle/>
          <a:p>
            <a:fld id="{FDD1FA8F-1E54-4BED-8354-D6B7DF0F3C50}" type="slidenum">
              <a:rPr lang="zh-HK" altLang="en-US" smtClean="0"/>
              <a:pPr/>
              <a:t>‹#›</a:t>
            </a:fld>
            <a:endParaRPr lang="zh-HK"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a:t>按一下圖示以新增圖片</a:t>
            </a:r>
            <a:endParaRPr kumimoji="0" lang="en-US"/>
          </a:p>
        </p:txBody>
      </p:sp>
    </p:spTree>
    <p:extLst>
      <p:ext uri="{BB962C8B-B14F-4D97-AF65-F5344CB8AC3E}">
        <p14:creationId xmlns:p14="http://schemas.microsoft.com/office/powerpoint/2010/main" val="416762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srgbClr val="FFFFFF"/>
              </a:solidFill>
            </a:endParaRPr>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7F3D858-29B8-461B-9371-649231DCB601}" type="datetimeFigureOut">
              <a:rPr lang="zh-HK" altLang="en-US" smtClean="0">
                <a:solidFill>
                  <a:srgbClr val="1F2123"/>
                </a:solidFill>
              </a:rPr>
              <a:pPr/>
              <a:t>2/10/2024</a:t>
            </a:fld>
            <a:endParaRPr lang="zh-HK" altLang="en-US">
              <a:solidFill>
                <a:srgbClr val="1F2123"/>
              </a:solidFill>
            </a:endParaRPr>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HK" altLang="en-US">
              <a:solidFill>
                <a:srgbClr val="1F2123"/>
              </a:solidFill>
            </a:endParaRPr>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274014422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95780" y="47460"/>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 </a:t>
            </a:r>
            <a:r>
              <a:rPr lang="en-US" altLang="zh-HK" b="1" kern="10" noProof="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October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BED9C428-5A54-4095-BDD0-17727D86DB48}"/>
              </a:ext>
            </a:extLst>
          </p:cNvPr>
          <p:cNvGraphicFramePr>
            <a:graphicFrameLocks noGrp="1"/>
          </p:cNvGraphicFramePr>
          <p:nvPr>
            <p:extLst>
              <p:ext uri="{D42A27DB-BD31-4B8C-83A1-F6EECF244321}">
                <p14:modId xmlns:p14="http://schemas.microsoft.com/office/powerpoint/2010/main" val="797764370"/>
              </p:ext>
            </p:extLst>
          </p:nvPr>
        </p:nvGraphicFramePr>
        <p:xfrm>
          <a:off x="238422" y="1082904"/>
          <a:ext cx="8667155" cy="5503283"/>
        </p:xfrm>
        <a:graphic>
          <a:graphicData uri="http://schemas.openxmlformats.org/drawingml/2006/table">
            <a:tbl>
              <a:tblPr firstRow="1" bandRow="1">
                <a:tableStyleId>{5C22544A-7EE6-4342-B048-85BDC9FD1C3A}</a:tableStyleId>
              </a:tblPr>
              <a:tblGrid>
                <a:gridCol w="510243">
                  <a:extLst>
                    <a:ext uri="{9D8B030D-6E8A-4147-A177-3AD203B41FA5}">
                      <a16:colId xmlns:a16="http://schemas.microsoft.com/office/drawing/2014/main" val="3730202693"/>
                    </a:ext>
                  </a:extLst>
                </a:gridCol>
                <a:gridCol w="8156912">
                  <a:extLst>
                    <a:ext uri="{9D8B030D-6E8A-4147-A177-3AD203B41FA5}">
                      <a16:colId xmlns:a16="http://schemas.microsoft.com/office/drawing/2014/main" val="181364024"/>
                    </a:ext>
                  </a:extLst>
                </a:gridCol>
              </a:tblGrid>
              <a:tr h="280647">
                <a:tc gridSpan="2">
                  <a:txBody>
                    <a:bodyPr/>
                    <a:lstStyle/>
                    <a:p>
                      <a:pPr algn="ctr"/>
                      <a:r>
                        <a:rPr kumimoji="0" lang="en-US" altLang="zh-HK" sz="1400" b="1" kern="1200" dirty="0">
                          <a:solidFill>
                            <a:schemeClr val="tx1"/>
                          </a:solidFill>
                          <a:effectLst/>
                          <a:latin typeface="Calibri" panose="020F0502020204030204" pitchFamily="34" charset="0"/>
                          <a:ea typeface="+mn-ea"/>
                          <a:cs typeface="Calibri" panose="020F0502020204030204" pitchFamily="34" charset="0"/>
                        </a:rPr>
                        <a:t>Week 1</a:t>
                      </a:r>
                      <a:endParaRPr lang="zh-HK" altLang="en-US" sz="14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291203">
                <a:tc>
                  <a:txBody>
                    <a:bodyPr/>
                    <a:lstStyle/>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Date</a:t>
                      </a:r>
                      <a:endParaRPr kumimoji="0" lang="zh-HK" altLang="en-US" sz="1200" b="1" kern="1200" dirty="0">
                        <a:solidFill>
                          <a:schemeClr val="dk1"/>
                        </a:solidFill>
                        <a:effectLst/>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Calibri" panose="020F0502020204030204" pitchFamily="34" charset="0"/>
                          <a:cs typeface="Calibri" panose="020F0502020204030204" pitchFamily="34" charset="0"/>
                        </a:rPr>
                        <a:t>Prayer Topics</a:t>
                      </a:r>
                      <a:endParaRPr lang="zh-HK" altLang="en-US" sz="1200" b="1"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1010330">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2/10</a:t>
                      </a:r>
                      <a:endParaRPr kumimoji="0" lang="zh-HK" altLang="en-US"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lang="en-US" altLang="zh-HK" sz="1200" b="1" kern="100" dirty="0">
                          <a:effectLst/>
                          <a:latin typeface="Calibri" panose="020F0502020204030204" pitchFamily="34" charset="0"/>
                          <a:ea typeface="+mn-ea"/>
                          <a:cs typeface="Calibri" panose="020F0502020204030204" pitchFamily="34" charset="0"/>
                        </a:rPr>
                        <a:t>Integrated Services for Street Sleepers</a:t>
                      </a:r>
                    </a:p>
                    <a:p>
                      <a:pPr>
                        <a:lnSpc>
                          <a:spcPts val="1400"/>
                        </a:lnSpc>
                      </a:pPr>
                      <a:r>
                        <a:rPr lang="en-US" altLang="zh-HK" sz="1200" b="1" kern="100" dirty="0">
                          <a:effectLst/>
                          <a:latin typeface="Calibri" panose="020F0502020204030204" pitchFamily="34" charset="0"/>
                          <a:ea typeface="+mn-ea"/>
                          <a:cs typeface="Calibri" panose="020F0502020204030204" pitchFamily="34" charset="0"/>
                        </a:rPr>
                        <a:t>Assistant Service Supervisor: Mr. Law Ka Ming</a:t>
                      </a:r>
                    </a:p>
                    <a:p>
                      <a:pPr>
                        <a:lnSpc>
                          <a:spcPts val="1400"/>
                        </a:lnSpc>
                      </a:pPr>
                      <a:r>
                        <a:rPr lang="en-US" altLang="zh-HK" sz="1200" b="1" kern="100" dirty="0">
                          <a:effectLst/>
                          <a:latin typeface="Calibri" panose="020F0502020204030204" pitchFamily="34" charset="0"/>
                          <a:ea typeface="+mn-ea"/>
                          <a:cs typeface="Calibri" panose="020F0502020204030204" pitchFamily="34" charset="0"/>
                        </a:rPr>
                        <a:t>Prayer Requests:</a:t>
                      </a:r>
                    </a:p>
                    <a:p>
                      <a:pPr>
                        <a:lnSpc>
                          <a:spcPts val="1400"/>
                        </a:lnSpc>
                      </a:pPr>
                      <a:r>
                        <a:rPr lang="en-US" altLang="zh-HK" sz="1200" b="0" kern="100" dirty="0">
                          <a:effectLst/>
                          <a:latin typeface="Calibri" panose="020F0502020204030204" pitchFamily="34" charset="0"/>
                          <a:ea typeface="+mn-ea"/>
                          <a:cs typeface="Calibri" panose="020F0502020204030204" pitchFamily="34" charset="0"/>
                        </a:rPr>
                        <a:t>1.Please pray for the health of our service users and colleagues. </a:t>
                      </a:r>
                    </a:p>
                    <a:p>
                      <a:pPr>
                        <a:lnSpc>
                          <a:spcPts val="1400"/>
                        </a:lnSpc>
                      </a:pPr>
                      <a:r>
                        <a:rPr lang="en-US" altLang="zh-HK" sz="1200" b="0" kern="100" dirty="0">
                          <a:effectLst/>
                          <a:latin typeface="Calibri" panose="020F0502020204030204" pitchFamily="34" charset="0"/>
                          <a:ea typeface="+mn-ea"/>
                          <a:cs typeface="Calibri" panose="020F0502020204030204" pitchFamily="34" charset="0"/>
                        </a:rPr>
                        <a:t>2. In face of the uncertain future, may God strengthen our colleagues so we can have the wisdom. And in our daily service, </a:t>
                      </a:r>
                    </a:p>
                    <a:p>
                      <a:pPr>
                        <a:lnSpc>
                          <a:spcPts val="1400"/>
                        </a:lnSpc>
                      </a:pPr>
                      <a:r>
                        <a:rPr lang="en-US" altLang="zh-HK" sz="1200" b="0" kern="100" dirty="0">
                          <a:effectLst/>
                          <a:latin typeface="Calibri" panose="020F0502020204030204" pitchFamily="34" charset="0"/>
                          <a:ea typeface="+mn-ea"/>
                          <a:cs typeface="Calibri" panose="020F0502020204030204" pitchFamily="34" charset="0"/>
                        </a:rPr>
                        <a:t>    continue to embrace the challenges of the future with faith and peace.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6698747"/>
                  </a:ext>
                </a:extLst>
              </a:tr>
              <a:tr h="1010330">
                <a:tc>
                  <a:txBody>
                    <a:bodyPr/>
                    <a:lstStyle/>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3/10</a:t>
                      </a:r>
                      <a:endParaRPr kumimoji="0" lang="zh-HK" altLang="en-US"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THURSDAY WORLDWIDE PRAYER MEETING </a:t>
                      </a: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New Zealand, Fiji, Tonga and Samoa Territory </a:t>
                      </a: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TC: Commissioner Mark Campbell</a:t>
                      </a: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CS: Colonel Gerald Walker </a:t>
                      </a:r>
                    </a:p>
                    <a:p>
                      <a:endParaRPr kumimoji="0" lang="en-US" altLang="zh-HK" sz="1200" b="0"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0" kern="1200" dirty="0">
                          <a:solidFill>
                            <a:schemeClr val="dk1"/>
                          </a:solidFill>
                          <a:effectLst/>
                          <a:latin typeface="Calibri" panose="020F0502020204030204" pitchFamily="34" charset="0"/>
                          <a:ea typeface="+mn-ea"/>
                          <a:cs typeface="Calibri" panose="020F0502020204030204" pitchFamily="34" charset="0"/>
                        </a:rPr>
                        <a:t>Officers   524 (active 258 / retired   266)  Aux-</a:t>
                      </a:r>
                      <a:r>
                        <a:rPr kumimoji="0" lang="en-US" altLang="zh-HK" sz="1200" b="0" kern="1200" dirty="0" err="1">
                          <a:solidFill>
                            <a:schemeClr val="dk1"/>
                          </a:solidFill>
                          <a:effectLst/>
                          <a:latin typeface="Calibri" panose="020F0502020204030204" pitchFamily="34" charset="0"/>
                          <a:ea typeface="+mn-ea"/>
                          <a:cs typeface="Calibri" panose="020F0502020204030204" pitchFamily="34" charset="0"/>
                        </a:rPr>
                        <a:t>Capt</a:t>
                      </a:r>
                      <a:r>
                        <a:rPr kumimoji="0" lang="en-US" altLang="zh-HK" sz="1200" b="0" kern="1200" dirty="0">
                          <a:solidFill>
                            <a:schemeClr val="dk1"/>
                          </a:solidFill>
                          <a:effectLst/>
                          <a:latin typeface="Calibri" panose="020F0502020204030204" pitchFamily="34" charset="0"/>
                          <a:ea typeface="+mn-ea"/>
                          <a:cs typeface="Calibri" panose="020F0502020204030204" pitchFamily="34" charset="0"/>
                        </a:rPr>
                        <a:t>  4    Envoys  8       Cadets  21      Employees  1,954</a:t>
                      </a:r>
                    </a:p>
                    <a:p>
                      <a:r>
                        <a:rPr kumimoji="0" lang="en-US" altLang="zh-HK" sz="1200" b="0" kern="1200" dirty="0">
                          <a:solidFill>
                            <a:schemeClr val="dk1"/>
                          </a:solidFill>
                          <a:effectLst/>
                          <a:latin typeface="Calibri" panose="020F0502020204030204" pitchFamily="34" charset="0"/>
                          <a:ea typeface="+mn-ea"/>
                          <a:cs typeface="Calibri" panose="020F0502020204030204" pitchFamily="34" charset="0"/>
                        </a:rPr>
                        <a:t>Corps 90      Outposts 18   Senior Soldiers 4,595      Adherents 1,427  Junior Soldiers   679</a:t>
                      </a:r>
                      <a:endPar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endParaRPr>
                    </a:p>
                    <a:p>
                      <a:endPar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Whole Territory</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Praise – We give thanks that God is doing a good work in our Recovery Churches which are flourishing and seeing people connect deeper in their faith. There has also been an upturn in attendance at worship services across the territory.</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Prayer – For guidance and wisdom as the territory continues to work through its Sustainability Roadmap. Ensuring that we are being good stewards of our resources to fulfil our vision and mission and to see greater mission impact for the Kingdom of God.</a:t>
                      </a:r>
                    </a:p>
                    <a:p>
                      <a:endPar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New Zealand</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Praise – We give thanks to God for the relatively smooth transition to our new Local Mission Delivery and Connected Support Network Model that has been rolled out in New Zealand this year.</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Prayer – For more candidates for 2025. We desire to see more people respond to the call of God on their lives for full-time service.</a:t>
                      </a:r>
                    </a:p>
                    <a:p>
                      <a:endParaRPr kumimoji="0" lang="zh-TW" altLang="zh-HK" sz="1200" b="0" i="0"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3677865"/>
                  </a:ext>
                </a:extLst>
              </a:tr>
            </a:tbl>
          </a:graphicData>
        </a:graphic>
      </p:graphicFrame>
      <p:sp>
        <p:nvSpPr>
          <p:cNvPr id="2" name="矩形 11">
            <a:extLst>
              <a:ext uri="{FF2B5EF4-FFF2-40B4-BE49-F238E27FC236}">
                <a16:creationId xmlns:a16="http://schemas.microsoft.com/office/drawing/2014/main" id="{6421FA16-FFCE-7494-4A0F-0AA3CD48DB99}"/>
              </a:ext>
            </a:extLst>
          </p:cNvPr>
          <p:cNvSpPr/>
          <p:nvPr/>
        </p:nvSpPr>
        <p:spPr>
          <a:xfrm>
            <a:off x="3359025" y="47460"/>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4130155013"/>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61220" y="47460"/>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 </a:t>
            </a:r>
            <a:r>
              <a:rPr lang="en-US" altLang="zh-HK" b="1" kern="10" noProof="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October</a:t>
            </a:r>
            <a:r>
              <a:rPr lang="en-US" altLang="zh-HK"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BED9C428-5A54-4095-BDD0-17727D86DB48}"/>
              </a:ext>
            </a:extLst>
          </p:cNvPr>
          <p:cNvGraphicFramePr>
            <a:graphicFrameLocks noGrp="1"/>
          </p:cNvGraphicFramePr>
          <p:nvPr>
            <p:extLst>
              <p:ext uri="{D42A27DB-BD31-4B8C-83A1-F6EECF244321}">
                <p14:modId xmlns:p14="http://schemas.microsoft.com/office/powerpoint/2010/main" val="2803572860"/>
              </p:ext>
            </p:extLst>
          </p:nvPr>
        </p:nvGraphicFramePr>
        <p:xfrm>
          <a:off x="197720" y="1136124"/>
          <a:ext cx="8748560" cy="2042160"/>
        </p:xfrm>
        <a:graphic>
          <a:graphicData uri="http://schemas.openxmlformats.org/drawingml/2006/table">
            <a:tbl>
              <a:tblPr firstRow="1" bandRow="1">
                <a:tableStyleId>{5C22544A-7EE6-4342-B048-85BDC9FD1C3A}</a:tableStyleId>
              </a:tblPr>
              <a:tblGrid>
                <a:gridCol w="720393">
                  <a:extLst>
                    <a:ext uri="{9D8B030D-6E8A-4147-A177-3AD203B41FA5}">
                      <a16:colId xmlns:a16="http://schemas.microsoft.com/office/drawing/2014/main" val="3730202693"/>
                    </a:ext>
                  </a:extLst>
                </a:gridCol>
                <a:gridCol w="8028167">
                  <a:extLst>
                    <a:ext uri="{9D8B030D-6E8A-4147-A177-3AD203B41FA5}">
                      <a16:colId xmlns:a16="http://schemas.microsoft.com/office/drawing/2014/main" val="181364024"/>
                    </a:ext>
                  </a:extLst>
                </a:gridCol>
              </a:tblGrid>
              <a:tr h="280647">
                <a:tc gridSpan="2">
                  <a:txBody>
                    <a:bodyPr/>
                    <a:lstStyle/>
                    <a:p>
                      <a:pPr algn="ctr"/>
                      <a:r>
                        <a:rPr kumimoji="0" lang="en-US" altLang="zh-HK" sz="1400" b="1" kern="1200" dirty="0">
                          <a:solidFill>
                            <a:schemeClr val="tx1"/>
                          </a:solidFill>
                          <a:effectLst/>
                          <a:latin typeface="Arial"/>
                          <a:ea typeface="+mn-ea"/>
                          <a:cs typeface="+mn-cs"/>
                        </a:rPr>
                        <a:t>Week 4</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260157">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1010330">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25/10</a:t>
                      </a:r>
                      <a:endParaRPr kumimoji="0" lang="zh-HK" altLang="en-US"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Lung Hang Children and Youth Centre</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Assistant Service Supervisor : Ms. Abe Tsang</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May God bless each colleague of our Centre with physical and spiritual health, peace, and joy. </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May God protect children, youth, and parents who we serve that they can gain physical, mental, and spiritual strength and enjoy their gains at our Centre. </a:t>
                      </a:r>
                    </a:p>
                    <a:p>
                      <a:endParaRPr kumimoji="0" lang="en-GB" altLang="zh-HK" sz="1200" b="0" i="0" u="none" strike="noStrike" kern="1200" dirty="0">
                        <a:solidFill>
                          <a:schemeClr val="dk1"/>
                        </a:solidFill>
                        <a:effectLst/>
                        <a:latin typeface="Arial"/>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3677865"/>
                  </a:ext>
                </a:extLst>
              </a:tr>
            </a:tbl>
          </a:graphicData>
        </a:graphic>
      </p:graphicFrame>
      <p:sp>
        <p:nvSpPr>
          <p:cNvPr id="2" name="矩形 11">
            <a:extLst>
              <a:ext uri="{FF2B5EF4-FFF2-40B4-BE49-F238E27FC236}">
                <a16:creationId xmlns:a16="http://schemas.microsoft.com/office/drawing/2014/main" id="{13501972-69BC-411F-CB53-CF53657A202D}"/>
              </a:ext>
            </a:extLst>
          </p:cNvPr>
          <p:cNvSpPr/>
          <p:nvPr/>
        </p:nvSpPr>
        <p:spPr>
          <a:xfrm>
            <a:off x="3240671" y="58906"/>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40880772"/>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23217" y="38406"/>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 </a:t>
            </a:r>
            <a:r>
              <a:rPr kumimoji="0" lang="en-US" altLang="zh-HK" b="1" i="0" u="none" strike="noStrike" kern="10" cap="none" spc="0" normalizeH="0" baseline="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October</a:t>
            </a:r>
            <a:r>
              <a:rPr lang="en-US" altLang="zh-HK" b="1" kern="10" noProof="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BED9C428-5A54-4095-BDD0-17727D86DB48}"/>
              </a:ext>
            </a:extLst>
          </p:cNvPr>
          <p:cNvGraphicFramePr>
            <a:graphicFrameLocks noGrp="1"/>
          </p:cNvGraphicFramePr>
          <p:nvPr>
            <p:extLst>
              <p:ext uri="{D42A27DB-BD31-4B8C-83A1-F6EECF244321}">
                <p14:modId xmlns:p14="http://schemas.microsoft.com/office/powerpoint/2010/main" val="3184611093"/>
              </p:ext>
            </p:extLst>
          </p:nvPr>
        </p:nvGraphicFramePr>
        <p:xfrm>
          <a:off x="238422" y="1008647"/>
          <a:ext cx="8667155" cy="5137523"/>
        </p:xfrm>
        <a:graphic>
          <a:graphicData uri="http://schemas.openxmlformats.org/drawingml/2006/table">
            <a:tbl>
              <a:tblPr firstRow="1" bandRow="1">
                <a:tableStyleId>{5C22544A-7EE6-4342-B048-85BDC9FD1C3A}</a:tableStyleId>
              </a:tblPr>
              <a:tblGrid>
                <a:gridCol w="713690">
                  <a:extLst>
                    <a:ext uri="{9D8B030D-6E8A-4147-A177-3AD203B41FA5}">
                      <a16:colId xmlns:a16="http://schemas.microsoft.com/office/drawing/2014/main" val="3730202693"/>
                    </a:ext>
                  </a:extLst>
                </a:gridCol>
                <a:gridCol w="7953465">
                  <a:extLst>
                    <a:ext uri="{9D8B030D-6E8A-4147-A177-3AD203B41FA5}">
                      <a16:colId xmlns:a16="http://schemas.microsoft.com/office/drawing/2014/main" val="181364024"/>
                    </a:ext>
                  </a:extLst>
                </a:gridCol>
              </a:tblGrid>
              <a:tr h="0">
                <a:tc gridSpan="2">
                  <a:txBody>
                    <a:bodyPr/>
                    <a:lstStyle/>
                    <a:p>
                      <a:pPr algn="ctr"/>
                      <a:r>
                        <a:rPr kumimoji="0" lang="en-US" altLang="zh-HK" sz="1200" b="1" kern="1200" dirty="0">
                          <a:solidFill>
                            <a:schemeClr val="tx1"/>
                          </a:solidFill>
                          <a:effectLst/>
                          <a:latin typeface="Arial"/>
                          <a:ea typeface="+mn-ea"/>
                          <a:cs typeface="+mn-cs"/>
                        </a:rPr>
                        <a:t>Week 5</a:t>
                      </a:r>
                      <a:endParaRPr lang="zh-HK"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291203">
                <a:tc>
                  <a:txBody>
                    <a:bodyPr/>
                    <a:lstStyle/>
                    <a:p>
                      <a:r>
                        <a:rPr kumimoji="0" lang="en-US" altLang="zh-HK" sz="1100" b="1" kern="1200" dirty="0">
                          <a:solidFill>
                            <a:schemeClr val="dk1"/>
                          </a:solidFill>
                          <a:effectLst/>
                          <a:latin typeface="Arial"/>
                          <a:ea typeface="+mn-ea"/>
                          <a:cs typeface="Arial"/>
                        </a:rPr>
                        <a:t>Date</a:t>
                      </a:r>
                      <a:endParaRPr kumimoji="0" lang="zh-HK" altLang="en-US" sz="11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1010330">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28/10</a:t>
                      </a:r>
                      <a:endParaRPr kumimoji="0" lang="zh-HK" altLang="en-US"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Territorial Women’s Ministries </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Territorial President of Women’s Ministries</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 that the Lord would grant to our women officers, soldiers and adherents, wisdom and understanding as they live their Christian lives in the workplace and within their homes. </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That our women would have a sensitivity to the Holy Spirit moving within their lives, a deep hunger and thirst for righteousness and the Word, and that the Holy Spirit would fill their hearts with a passion to share their faith and see people saved by Jesus Christ.</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8259208"/>
                  </a:ext>
                </a:extLst>
              </a:tr>
              <a:tr h="1010330">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29/10</a:t>
                      </a:r>
                      <a:endParaRPr kumimoji="0" lang="zh-HK" altLang="en-US"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Wan Chai Corps </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Corps Officer: Captain Gideon Yue</a:t>
                      </a:r>
                      <a:endParaRPr kumimoji="0" lang="zh-TW" altLang="en-US"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r>
                        <a:rPr kumimoji="0" lang="zh-TW" altLang="en-US" sz="1200" b="1" i="0" u="none" strike="noStrike" kern="1200" dirty="0">
                          <a:solidFill>
                            <a:schemeClr val="dk1"/>
                          </a:solidFill>
                          <a:effectLst/>
                          <a:latin typeface="Calibri" panose="020F0502020204030204" pitchFamily="34" charset="0"/>
                          <a:ea typeface="+mn-ea"/>
                          <a:cs typeface="Calibri" panose="020F0502020204030204" pitchFamily="34" charset="0"/>
                        </a:rPr>
                        <a:t>：</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As this year is Wan Chai Corps’ 77th anniversary, may God grant our soldiers healthy bodies and spiritual lives. May they constantly exercise their spirituality and be always on guard to handle the challenges and fulfill their missions in life. </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May the Holy Spirit remind us all that we should be motivated by faith, hope, and love, building up the church and our own lives. May we always be counting God’s blessings  for the rest of our lives!</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May God nurture more fine soldiers and rise up more servants so we can make the best of God’s gifts in us to serve Him and TSA’s Wan Chai Corps will continue to uphold God’s flag and spread God’s love.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6902338"/>
                  </a:ext>
                </a:extLst>
              </a:tr>
              <a:tr h="1010330">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30/10</a:t>
                      </a:r>
                      <a:endParaRPr kumimoji="0" lang="zh-HK" altLang="en-US"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Chuk Yuen Day Care Centre for Senior Citizens</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Unit-in-charge: Ms. Alice Poon</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We pray for the carers of the elderly, especially those caring for individuals with dementia, and for elder spouses caring for each other in old age. We recognize their challenges and sacrifices as they selflessly give their time, energy, and love to ensure the well-being and comfort of their loved ones. May God grant them strength, patience, and wisdom to deal with  the complexities of dementia and the needs of the elderly. May they find joy and fulfilment in their role, supported by understanding family, friends, and professionals.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170934"/>
                  </a:ext>
                </a:extLst>
              </a:tr>
            </a:tbl>
          </a:graphicData>
        </a:graphic>
      </p:graphicFrame>
      <p:sp>
        <p:nvSpPr>
          <p:cNvPr id="2" name="矩形 11">
            <a:extLst>
              <a:ext uri="{FF2B5EF4-FFF2-40B4-BE49-F238E27FC236}">
                <a16:creationId xmlns:a16="http://schemas.microsoft.com/office/drawing/2014/main" id="{C3F9F98C-2370-86A0-5975-B0CA9FB81240}"/>
              </a:ext>
            </a:extLst>
          </p:cNvPr>
          <p:cNvSpPr/>
          <p:nvPr/>
        </p:nvSpPr>
        <p:spPr>
          <a:xfrm>
            <a:off x="3555075" y="0"/>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137154322"/>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61220" y="47460"/>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 </a:t>
            </a:r>
            <a:r>
              <a:rPr lang="en-US" altLang="zh-HK" b="1" kern="10" noProof="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O</a:t>
            </a:r>
            <a:r>
              <a:rPr lang="en-US" altLang="zh-HK" b="1" kern="10" dirty="0" err="1">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ctober</a:t>
            </a:r>
            <a:r>
              <a:rPr lang="zh-TW" altLang="en-US"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BED9C428-5A54-4095-BDD0-17727D86DB48}"/>
              </a:ext>
            </a:extLst>
          </p:cNvPr>
          <p:cNvGraphicFramePr>
            <a:graphicFrameLocks noGrp="1"/>
          </p:cNvGraphicFramePr>
          <p:nvPr>
            <p:extLst>
              <p:ext uri="{D42A27DB-BD31-4B8C-83A1-F6EECF244321}">
                <p14:modId xmlns:p14="http://schemas.microsoft.com/office/powerpoint/2010/main" val="2743747271"/>
              </p:ext>
            </p:extLst>
          </p:nvPr>
        </p:nvGraphicFramePr>
        <p:xfrm>
          <a:off x="197720" y="1136124"/>
          <a:ext cx="8748560" cy="3505200"/>
        </p:xfrm>
        <a:graphic>
          <a:graphicData uri="http://schemas.openxmlformats.org/drawingml/2006/table">
            <a:tbl>
              <a:tblPr firstRow="1" bandRow="1">
                <a:tableStyleId>{5C22544A-7EE6-4342-B048-85BDC9FD1C3A}</a:tableStyleId>
              </a:tblPr>
              <a:tblGrid>
                <a:gridCol w="720393">
                  <a:extLst>
                    <a:ext uri="{9D8B030D-6E8A-4147-A177-3AD203B41FA5}">
                      <a16:colId xmlns:a16="http://schemas.microsoft.com/office/drawing/2014/main" val="3730202693"/>
                    </a:ext>
                  </a:extLst>
                </a:gridCol>
                <a:gridCol w="8028167">
                  <a:extLst>
                    <a:ext uri="{9D8B030D-6E8A-4147-A177-3AD203B41FA5}">
                      <a16:colId xmlns:a16="http://schemas.microsoft.com/office/drawing/2014/main" val="181364024"/>
                    </a:ext>
                  </a:extLst>
                </a:gridCol>
              </a:tblGrid>
              <a:tr h="280647">
                <a:tc gridSpan="2">
                  <a:txBody>
                    <a:bodyPr/>
                    <a:lstStyle/>
                    <a:p>
                      <a:pPr algn="ctr"/>
                      <a:r>
                        <a:rPr kumimoji="0" lang="en-US" altLang="zh-HK" sz="1400" b="1" kern="1200" dirty="0">
                          <a:solidFill>
                            <a:schemeClr val="tx1"/>
                          </a:solidFill>
                          <a:effectLst/>
                          <a:latin typeface="Arial"/>
                          <a:ea typeface="+mn-ea"/>
                          <a:cs typeface="+mn-cs"/>
                        </a:rPr>
                        <a:t>Week 5</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260157">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1010330">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31/10</a:t>
                      </a:r>
                      <a:endParaRPr kumimoji="0" lang="zh-HK" altLang="en-US"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THURSDAY WORLDWIDE PRAYER MEETING</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South America East Territory</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TC: Colonel Philip Davisson</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CS: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Lieut</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-Colonel Elder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Dinardi</a:t>
                      </a:r>
                      <a:endPar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Officers  640 (active389 / retired 251)  Cadets 30  Employees  590</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Corps  323  Outposts  164   Senior Soldiers 57,510   Adherents 13,689   Junior Soldiers 4,330</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Young people who wish to accept the call to become officers of The Salvation Army.</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The implementation of the new strategic plan that will guide the actions in corps and institutions in Argentina, Uruguay and Paraguay for the upcoming years.</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Salvationists in our territory be the salt and light in their communities, bringing the gospel to children, young people, ladies and gentlemen of all ages.</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Growth in membership to sustain our mission over time. To find the best strategies to raise funds and sustain the work throughout the territory. We pray for the Lord's blessing on the charity shops - our main source of funding.</a:t>
                      </a:r>
                    </a:p>
                    <a:p>
                      <a:pPr marL="0" indent="0">
                        <a:buFont typeface="+mj-lt"/>
                        <a:buNone/>
                      </a:pPr>
                      <a:endPar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3677865"/>
                  </a:ext>
                </a:extLst>
              </a:tr>
            </a:tbl>
          </a:graphicData>
        </a:graphic>
      </p:graphicFrame>
      <p:sp>
        <p:nvSpPr>
          <p:cNvPr id="2" name="矩形 11">
            <a:extLst>
              <a:ext uri="{FF2B5EF4-FFF2-40B4-BE49-F238E27FC236}">
                <a16:creationId xmlns:a16="http://schemas.microsoft.com/office/drawing/2014/main" id="{13501972-69BC-411F-CB53-CF53657A202D}"/>
              </a:ext>
            </a:extLst>
          </p:cNvPr>
          <p:cNvSpPr/>
          <p:nvPr/>
        </p:nvSpPr>
        <p:spPr>
          <a:xfrm>
            <a:off x="3240671" y="58906"/>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095086194"/>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32453" y="19934"/>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 </a:t>
            </a:r>
            <a:r>
              <a:rPr kumimoji="0" lang="en-US" altLang="zh-HK" b="1" i="0" u="none" strike="noStrike" kern="10" cap="none" spc="0" normalizeH="0" baseline="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October</a:t>
            </a:r>
            <a:r>
              <a:rPr lang="en-US" altLang="zh-HK" b="1" kern="10" noProof="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BED9C428-5A54-4095-BDD0-17727D86DB48}"/>
              </a:ext>
            </a:extLst>
          </p:cNvPr>
          <p:cNvGraphicFramePr>
            <a:graphicFrameLocks noGrp="1"/>
          </p:cNvGraphicFramePr>
          <p:nvPr>
            <p:extLst>
              <p:ext uri="{D42A27DB-BD31-4B8C-83A1-F6EECF244321}">
                <p14:modId xmlns:p14="http://schemas.microsoft.com/office/powerpoint/2010/main" val="3060817655"/>
              </p:ext>
            </p:extLst>
          </p:nvPr>
        </p:nvGraphicFramePr>
        <p:xfrm>
          <a:off x="176361" y="755895"/>
          <a:ext cx="8791278" cy="5178282"/>
        </p:xfrm>
        <a:graphic>
          <a:graphicData uri="http://schemas.openxmlformats.org/drawingml/2006/table">
            <a:tbl>
              <a:tblPr firstRow="1" bandRow="1">
                <a:tableStyleId>{5C22544A-7EE6-4342-B048-85BDC9FD1C3A}</a:tableStyleId>
              </a:tblPr>
              <a:tblGrid>
                <a:gridCol w="723911">
                  <a:extLst>
                    <a:ext uri="{9D8B030D-6E8A-4147-A177-3AD203B41FA5}">
                      <a16:colId xmlns:a16="http://schemas.microsoft.com/office/drawing/2014/main" val="3730202693"/>
                    </a:ext>
                  </a:extLst>
                </a:gridCol>
                <a:gridCol w="8067367">
                  <a:extLst>
                    <a:ext uri="{9D8B030D-6E8A-4147-A177-3AD203B41FA5}">
                      <a16:colId xmlns:a16="http://schemas.microsoft.com/office/drawing/2014/main" val="181364024"/>
                    </a:ext>
                  </a:extLst>
                </a:gridCol>
              </a:tblGrid>
              <a:tr h="256282">
                <a:tc gridSpan="2">
                  <a:txBody>
                    <a:bodyPr/>
                    <a:lstStyle/>
                    <a:p>
                      <a:pPr algn="ctr"/>
                      <a:r>
                        <a:rPr kumimoji="0" lang="en-US" altLang="zh-HK" sz="1200" b="1" kern="1200" dirty="0">
                          <a:solidFill>
                            <a:schemeClr val="tx1"/>
                          </a:solidFill>
                          <a:effectLst/>
                          <a:latin typeface="Arial"/>
                          <a:ea typeface="+mn-ea"/>
                          <a:cs typeface="+mn-cs"/>
                        </a:rPr>
                        <a:t>Week 1</a:t>
                      </a:r>
                      <a:endParaRPr lang="zh-HK"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256282">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2904524">
                <a:tc>
                  <a:txBody>
                    <a:bodyPr/>
                    <a:lstStyle/>
                    <a:p>
                      <a:pPr marL="0" algn="l" rtl="0" eaLnBrk="1" latinLnBrk="0" hangingPunct="1">
                        <a:lnSpc>
                          <a:spcPts val="1200"/>
                        </a:lnSpc>
                        <a:spcAft>
                          <a:spcPts val="0"/>
                        </a:spcAft>
                      </a:pP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Fiji</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Praise – For the increase in discipleship, soldiership and community impact since the 50th Anniversary Celebrations in December 2023.</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Prayer – Discernment and funding for an appropriate response to the ever-growing drug use, trafficking problem and homelessness issues particularly for children in Fiji. </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Tonga</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Praise – For the lives changed and enriched at the recent Amplify Creative Arts Camp. Over 60 young people gathered to deepen in their faith and to learn new ways to express their worship and love for God.</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Prayer – For new premises for the Regional Headquarters and ADAC (Alcohol &amp; Drug Awareness Centre). Their rental agreement is coming to an end shortly so new premises are required urgently.</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Samoa</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Praise - for our recent Women’s Ministry Market Day. This was a great opportunity of outreach to our </a:t>
                      </a:r>
                      <a:r>
                        <a:rPr kumimoji="0" lang="en-US" altLang="zh-TW" sz="1200" b="0" i="0" u="none" strike="noStrike" kern="1200" dirty="0" err="1">
                          <a:solidFill>
                            <a:schemeClr val="dk1"/>
                          </a:solidFill>
                          <a:effectLst/>
                          <a:latin typeface="Calibri" panose="020F0502020204030204" pitchFamily="34" charset="0"/>
                          <a:ea typeface="+mn-ea"/>
                          <a:cs typeface="Calibri" panose="020F0502020204030204" pitchFamily="34" charset="0"/>
                        </a:rPr>
                        <a:t>neighbours</a:t>
                      </a: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 and surrounding community.</a:t>
                      </a:r>
                    </a:p>
                    <a:p>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Prayer – For CHOGM (Commonwealth Heads of Government Meeting) being held in Samoa in October. This event will bring a boost to Samoa’s economy but will also be a time of challenge for families in the community with schools closed and many services reduced including within The Salvation Army.</a:t>
                      </a:r>
                    </a:p>
                    <a:p>
                      <a:endParaRPr kumimoji="0" lang="zh-TW" altLang="zh-HK" sz="1200" b="0" i="0"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7827974"/>
                  </a:ext>
                </a:extLst>
              </a:tr>
              <a:tr h="1520682">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algn="l" rtl="0" eaLnBrk="1" latinLnBrk="0" hangingPunct="1">
                        <a:lnSpc>
                          <a:spcPts val="1200"/>
                        </a:lnSpc>
                        <a:spcAft>
                          <a:spcPts val="0"/>
                        </a:spcAft>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algn="l" rtl="0" eaLnBrk="1" latinLnBrk="0" hangingPunct="1">
                        <a:lnSpc>
                          <a:spcPts val="1200"/>
                        </a:lnSpc>
                        <a:spcAft>
                          <a:spcPts val="0"/>
                        </a:spcAft>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4/10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 </a:t>
                      </a:r>
                      <a:endParaRPr kumimoji="0" lang="en-US" altLang="zh-TW" sz="1200" kern="1200" dirty="0">
                        <a:solidFill>
                          <a:schemeClr val="dk1"/>
                        </a:solidFill>
                        <a:effectLst/>
                        <a:latin typeface="Calibri" panose="020F0502020204030204" pitchFamily="34" charset="0"/>
                        <a:ea typeface="+mn-ea"/>
                        <a:cs typeface="Calibri" panose="020F0502020204030204" pitchFamily="34" charset="0"/>
                      </a:endParaRPr>
                    </a:p>
                    <a:p>
                      <a:pPr marL="0" indent="0">
                        <a:buFont typeface="+mj-lt"/>
                        <a:buNone/>
                      </a:pPr>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Ann Wyllie Primary School</a:t>
                      </a:r>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韋理夫人紀念學校</a:t>
                      </a:r>
                    </a:p>
                    <a:p>
                      <a:pPr marL="0" indent="0">
                        <a:buFont typeface="+mj-lt"/>
                        <a:buNone/>
                      </a:pPr>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Headmaster: Mr. </a:t>
                      </a:r>
                      <a:r>
                        <a:rPr kumimoji="0" lang="en-US" altLang="zh-TW" sz="1200" b="1" kern="1200" dirty="0" err="1">
                          <a:solidFill>
                            <a:schemeClr val="dk1"/>
                          </a:solidFill>
                          <a:effectLst/>
                          <a:latin typeface="Calibri" panose="020F0502020204030204" pitchFamily="34" charset="0"/>
                          <a:ea typeface="+mn-ea"/>
                          <a:cs typeface="Calibri" panose="020F0502020204030204" pitchFamily="34" charset="0"/>
                        </a:rPr>
                        <a:t>ChiCheung</a:t>
                      </a:r>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 Ching</a:t>
                      </a:r>
                    </a:p>
                    <a:p>
                      <a:pPr marL="0" indent="0">
                        <a:buFont typeface="+mj-lt"/>
                        <a:buNone/>
                      </a:pPr>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Prayer requests:</a:t>
                      </a:r>
                    </a:p>
                    <a:p>
                      <a:pPr marL="228600" indent="-228600">
                        <a:buFont typeface="+mj-lt"/>
                        <a:buAutoNum type="arabicPeriod"/>
                      </a:pPr>
                      <a:r>
                        <a:rPr kumimoji="0" lang="en-US" altLang="zh-TW" sz="1200" kern="1200" dirty="0">
                          <a:solidFill>
                            <a:schemeClr val="dk1"/>
                          </a:solidFill>
                          <a:effectLst/>
                          <a:latin typeface="Calibri" panose="020F0502020204030204" pitchFamily="34" charset="0"/>
                          <a:ea typeface="+mn-ea"/>
                          <a:cs typeface="Calibri" panose="020F0502020204030204" pitchFamily="34" charset="0"/>
                        </a:rPr>
                        <a:t>Pray for our merging matters.</a:t>
                      </a:r>
                    </a:p>
                    <a:p>
                      <a:pPr marL="228600" indent="-228600">
                        <a:buFont typeface="+mj-lt"/>
                        <a:buAutoNum type="arabicPeriod"/>
                      </a:pPr>
                      <a:r>
                        <a:rPr kumimoji="0" lang="en-US" altLang="zh-TW" sz="1200" kern="1200" dirty="0">
                          <a:solidFill>
                            <a:schemeClr val="dk1"/>
                          </a:solidFill>
                          <a:effectLst/>
                          <a:latin typeface="Calibri" panose="020F0502020204030204" pitchFamily="34" charset="0"/>
                          <a:ea typeface="+mn-ea"/>
                          <a:cs typeface="Calibri" panose="020F0502020204030204" pitchFamily="34" charset="0"/>
                        </a:rPr>
                        <a:t>Pray for our staff team, may God grant us healthy bodies.</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3677865"/>
                  </a:ext>
                </a:extLst>
              </a:tr>
            </a:tbl>
          </a:graphicData>
        </a:graphic>
      </p:graphicFrame>
      <p:sp>
        <p:nvSpPr>
          <p:cNvPr id="2" name="矩形 11">
            <a:extLst>
              <a:ext uri="{FF2B5EF4-FFF2-40B4-BE49-F238E27FC236}">
                <a16:creationId xmlns:a16="http://schemas.microsoft.com/office/drawing/2014/main" id="{6421FA16-FFCE-7494-4A0F-0AA3CD48DB99}"/>
              </a:ext>
            </a:extLst>
          </p:cNvPr>
          <p:cNvSpPr/>
          <p:nvPr/>
        </p:nvSpPr>
        <p:spPr>
          <a:xfrm>
            <a:off x="3359025" y="47460"/>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196668381"/>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78633" y="38406"/>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 </a:t>
            </a:r>
            <a:r>
              <a:rPr kumimoji="0" lang="en-US" altLang="zh-HK" b="1" i="0" u="none" strike="noStrike" kern="10" cap="none" spc="0" normalizeH="0" baseline="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October</a:t>
            </a:r>
            <a:r>
              <a:rPr lang="en-US" altLang="zh-HK"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BED9C428-5A54-4095-BDD0-17727D86DB48}"/>
              </a:ext>
            </a:extLst>
          </p:cNvPr>
          <p:cNvGraphicFramePr>
            <a:graphicFrameLocks noGrp="1"/>
          </p:cNvGraphicFramePr>
          <p:nvPr>
            <p:extLst>
              <p:ext uri="{D42A27DB-BD31-4B8C-83A1-F6EECF244321}">
                <p14:modId xmlns:p14="http://schemas.microsoft.com/office/powerpoint/2010/main" val="933560064"/>
              </p:ext>
            </p:extLst>
          </p:nvPr>
        </p:nvGraphicFramePr>
        <p:xfrm>
          <a:off x="175260" y="1031774"/>
          <a:ext cx="8816340" cy="5522100"/>
        </p:xfrm>
        <a:graphic>
          <a:graphicData uri="http://schemas.openxmlformats.org/drawingml/2006/table">
            <a:tbl>
              <a:tblPr firstRow="1" bandRow="1">
                <a:tableStyleId>{5C22544A-7EE6-4342-B048-85BDC9FD1C3A}</a:tableStyleId>
              </a:tblPr>
              <a:tblGrid>
                <a:gridCol w="633355">
                  <a:extLst>
                    <a:ext uri="{9D8B030D-6E8A-4147-A177-3AD203B41FA5}">
                      <a16:colId xmlns:a16="http://schemas.microsoft.com/office/drawing/2014/main" val="3730202693"/>
                    </a:ext>
                  </a:extLst>
                </a:gridCol>
                <a:gridCol w="8182985">
                  <a:extLst>
                    <a:ext uri="{9D8B030D-6E8A-4147-A177-3AD203B41FA5}">
                      <a16:colId xmlns:a16="http://schemas.microsoft.com/office/drawing/2014/main" val="181364024"/>
                    </a:ext>
                  </a:extLst>
                </a:gridCol>
              </a:tblGrid>
              <a:tr h="292592">
                <a:tc gridSpan="2">
                  <a:txBody>
                    <a:bodyPr/>
                    <a:lstStyle/>
                    <a:p>
                      <a:pPr algn="ctr"/>
                      <a:r>
                        <a:rPr kumimoji="0" lang="en-US" altLang="zh-HK" sz="1400" b="1" kern="1200" dirty="0">
                          <a:solidFill>
                            <a:schemeClr val="tx1"/>
                          </a:solidFill>
                          <a:effectLst/>
                          <a:latin typeface="Arial"/>
                          <a:ea typeface="+mn-ea"/>
                          <a:cs typeface="+mn-cs"/>
                        </a:rPr>
                        <a:t>Week 2</a:t>
                      </a:r>
                      <a:r>
                        <a:rPr lang="en-US" altLang="zh-HK" sz="1400" b="1" kern="1200" dirty="0">
                          <a:solidFill>
                            <a:schemeClr val="tx1"/>
                          </a:solidFill>
                          <a:effectLst/>
                          <a:latin typeface="Arial"/>
                          <a:ea typeface="+mn-ea"/>
                          <a:cs typeface="+mn-cs"/>
                        </a:rPr>
                        <a:t> </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279540">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1409026">
                <a:tc>
                  <a:txBody>
                    <a:bodyPr/>
                    <a:lstStyle/>
                    <a:p>
                      <a:pPr marL="0" algn="l" rtl="0" eaLnBrk="1" latinLnBrk="0" hangingPunct="1">
                        <a:lnSpc>
                          <a:spcPts val="1200"/>
                        </a:lnSpc>
                        <a:spcAft>
                          <a:spcPts val="0"/>
                        </a:spcAft>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7/10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Recycling Programme</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Sales and Marketing Manager: Ms. </a:t>
                      </a:r>
                      <a:r>
                        <a:rPr kumimoji="0" lang="en-US" altLang="zh-TW" sz="1200" b="1" i="0" u="none" strike="noStrike" kern="1200" dirty="0" err="1">
                          <a:solidFill>
                            <a:schemeClr val="dk1"/>
                          </a:solidFill>
                          <a:effectLst/>
                          <a:latin typeface="Calibri" panose="020F0502020204030204" pitchFamily="34" charset="0"/>
                          <a:ea typeface="+mn-ea"/>
                          <a:cs typeface="Calibri" panose="020F0502020204030204" pitchFamily="34" charset="0"/>
                        </a:rPr>
                        <a:t>Daphane</a:t>
                      </a:r>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 Chan</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 for God to guide and watch over all RP’s colleagues. May God grant us the strength to help each other to do God’s work. </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May the Holy Spirit guide RP’s renovation work so that the project can be completed smoothly and on time and protect the workers’ health and safety. </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May God heal colleagues of our transportation team and family stores who are ill. May God strengthen, bless, and comfort them so their health will be restored as soon as possible. </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 for God to heal and protect our colleague’s mother so she will soon be healed l. We also pray that God will inspire her and her son to learn about the Gospel, and to receive God’s grace and blessing.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157270"/>
                  </a:ext>
                </a:extLst>
              </a:tr>
              <a:tr h="1759841">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algn="l" rtl="0" eaLnBrk="1" latinLnBrk="0" hangingPunct="1">
                        <a:lnSpc>
                          <a:spcPts val="1200"/>
                        </a:lnSpc>
                        <a:spcAft>
                          <a:spcPts val="0"/>
                        </a:spcAft>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algn="l" rtl="0" eaLnBrk="1" latinLnBrk="0" hangingPunct="1">
                        <a:lnSpc>
                          <a:spcPts val="1200"/>
                        </a:lnSpc>
                        <a:spcAft>
                          <a:spcPts val="0"/>
                        </a:spcAft>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8/10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mj-lt"/>
                        <a:buNone/>
                      </a:pPr>
                      <a:r>
                        <a:rPr kumimoji="0" lang="en-US" altLang="zh-TW" sz="1200" b="1" i="0" u="none" strike="noStrike" kern="1200" dirty="0" err="1">
                          <a:solidFill>
                            <a:schemeClr val="dk1"/>
                          </a:solidFill>
                          <a:effectLst/>
                          <a:latin typeface="Calibri" panose="020F0502020204030204" pitchFamily="34" charset="0"/>
                          <a:ea typeface="+mn-ea"/>
                          <a:cs typeface="Calibri" panose="020F0502020204030204" pitchFamily="34" charset="0"/>
                        </a:rPr>
                        <a:t>Tsueng</a:t>
                      </a:r>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 Kwan O Corps </a:t>
                      </a:r>
                    </a:p>
                    <a:p>
                      <a:pPr marL="0" indent="0">
                        <a:buFont typeface="+mj-lt"/>
                        <a:buNone/>
                      </a:pPr>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Support Officer: Auxiliary Captain Jeanette Chan (R) </a:t>
                      </a:r>
                    </a:p>
                    <a:p>
                      <a:pPr marL="0" indent="0">
                        <a:buFont typeface="+mj-lt"/>
                        <a:buNone/>
                      </a:pPr>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Assistant Corps Officer: Cadet Lt. Edmond Lee</a:t>
                      </a:r>
                    </a:p>
                    <a:p>
                      <a:pPr marL="0" indent="0">
                        <a:buFont typeface="+mj-lt"/>
                        <a:buNone/>
                      </a:pPr>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 for the Corps’ chaplaincy ministry in Po Lam Residence for Senior Citizens, Hing Yan Kindergarten, and Ming Tak Nursery School. May God bless us so we can get in touch with more service users and staff and share the Gospel with them. </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 for the newly accepted recruits in the Po Lam Residence for Senior Citizens. May God strengthen their faith that they will continue to pursue God’s words. </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Pray for some restarted fellowships and the planned commencement of chaplaincy ministry. May God guide and lead us so more brothers and sisters will be committed to these services. </a:t>
                      </a:r>
                      <a:endParaRPr kumimoji="0" lang="zh-TW" altLang="zh-HK" sz="1200" b="0" i="0"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6277815"/>
                  </a:ext>
                </a:extLst>
              </a:tr>
              <a:tr h="1027228">
                <a:tc>
                  <a:txBody>
                    <a:bodyPr/>
                    <a:lstStyle/>
                    <a:p>
                      <a:pPr marL="0" algn="l" rtl="0" eaLnBrk="1" latinLnBrk="0" hangingPunct="1">
                        <a:lnSpc>
                          <a:spcPts val="1200"/>
                        </a:lnSpc>
                        <a:spcAft>
                          <a:spcPts val="0"/>
                        </a:spcAft>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9/10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fr-FR" altLang="zh-HK" sz="1200" b="1" kern="1200" dirty="0" err="1">
                          <a:solidFill>
                            <a:schemeClr val="dk1"/>
                          </a:solidFill>
                          <a:effectLst/>
                          <a:latin typeface="Calibri" panose="020F0502020204030204" pitchFamily="34" charset="0"/>
                          <a:ea typeface="+mn-ea"/>
                          <a:cs typeface="Calibri" panose="020F0502020204030204" pitchFamily="34" charset="0"/>
                        </a:rPr>
                        <a:t>Centaline</a:t>
                      </a:r>
                      <a:r>
                        <a:rPr kumimoji="0" lang="fr-FR" altLang="zh-HK" sz="1200" b="1" kern="1200" dirty="0">
                          <a:solidFill>
                            <a:schemeClr val="dk1"/>
                          </a:solidFill>
                          <a:effectLst/>
                          <a:latin typeface="Calibri" panose="020F0502020204030204" pitchFamily="34" charset="0"/>
                          <a:ea typeface="+mn-ea"/>
                          <a:cs typeface="Calibri" panose="020F0502020204030204" pitchFamily="34" charset="0"/>
                        </a:rPr>
                        <a:t> </a:t>
                      </a:r>
                      <a:r>
                        <a:rPr kumimoji="0" lang="fr-FR" altLang="zh-HK" sz="1200" b="1" kern="1200" dirty="0" err="1">
                          <a:solidFill>
                            <a:schemeClr val="dk1"/>
                          </a:solidFill>
                          <a:effectLst/>
                          <a:latin typeface="Calibri" panose="020F0502020204030204" pitchFamily="34" charset="0"/>
                          <a:ea typeface="+mn-ea"/>
                          <a:cs typeface="Calibri" panose="020F0502020204030204" pitchFamily="34" charset="0"/>
                        </a:rPr>
                        <a:t>Charity</a:t>
                      </a:r>
                      <a:r>
                        <a:rPr kumimoji="0" lang="fr-FR" altLang="zh-HK" sz="1200" b="1" kern="1200" dirty="0">
                          <a:solidFill>
                            <a:schemeClr val="dk1"/>
                          </a:solidFill>
                          <a:effectLst/>
                          <a:latin typeface="Calibri" panose="020F0502020204030204" pitchFamily="34" charset="0"/>
                          <a:ea typeface="+mn-ea"/>
                          <a:cs typeface="Calibri" panose="020F0502020204030204" pitchFamily="34" charset="0"/>
                        </a:rPr>
                        <a:t> </a:t>
                      </a:r>
                      <a:r>
                        <a:rPr kumimoji="0" lang="fr-FR" altLang="zh-HK" sz="1200" b="1" kern="1200" dirty="0" err="1">
                          <a:solidFill>
                            <a:schemeClr val="dk1"/>
                          </a:solidFill>
                          <a:effectLst/>
                          <a:latin typeface="Calibri" panose="020F0502020204030204" pitchFamily="34" charset="0"/>
                          <a:ea typeface="+mn-ea"/>
                          <a:cs typeface="Calibri" panose="020F0502020204030204" pitchFamily="34" charset="0"/>
                        </a:rPr>
                        <a:t>Fund</a:t>
                      </a:r>
                      <a:r>
                        <a:rPr kumimoji="0" lang="fr-FR" altLang="zh-HK" sz="1200" b="1" kern="1200" dirty="0">
                          <a:solidFill>
                            <a:schemeClr val="dk1"/>
                          </a:solidFill>
                          <a:effectLst/>
                          <a:latin typeface="Calibri" panose="020F0502020204030204" pitchFamily="34" charset="0"/>
                          <a:ea typeface="+mn-ea"/>
                          <a:cs typeface="Calibri" panose="020F0502020204030204" pitchFamily="34" charset="0"/>
                        </a:rPr>
                        <a:t> </a:t>
                      </a:r>
                      <a:r>
                        <a:rPr kumimoji="0" lang="fr-FR" altLang="zh-HK" sz="1200" b="1" kern="1200" dirty="0" err="1">
                          <a:solidFill>
                            <a:schemeClr val="dk1"/>
                          </a:solidFill>
                          <a:effectLst/>
                          <a:latin typeface="Calibri" panose="020F0502020204030204" pitchFamily="34" charset="0"/>
                          <a:ea typeface="+mn-ea"/>
                          <a:cs typeface="Calibri" panose="020F0502020204030204" pitchFamily="34" charset="0"/>
                        </a:rPr>
                        <a:t>School</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fr-FR" altLang="zh-HK" sz="1200" b="1" kern="1200" dirty="0" err="1">
                          <a:solidFill>
                            <a:schemeClr val="dk1"/>
                          </a:solidFill>
                          <a:effectLst/>
                          <a:latin typeface="Calibri" panose="020F0502020204030204" pitchFamily="34" charset="0"/>
                          <a:ea typeface="+mn-ea"/>
                          <a:cs typeface="Calibri" panose="020F0502020204030204" pitchFamily="34" charset="0"/>
                        </a:rPr>
                        <a:t>Headmaster</a:t>
                      </a:r>
                      <a:r>
                        <a:rPr kumimoji="0" lang="fr-FR" altLang="zh-HK" sz="1200" b="1" kern="1200" dirty="0">
                          <a:solidFill>
                            <a:schemeClr val="dk1"/>
                          </a:solidFill>
                          <a:effectLst/>
                          <a:latin typeface="Calibri" panose="020F0502020204030204" pitchFamily="34" charset="0"/>
                          <a:ea typeface="+mn-ea"/>
                          <a:cs typeface="Calibri" panose="020F0502020204030204" pitchFamily="34" charset="0"/>
                        </a:rPr>
                        <a:t> : Mr. Tang Sai Ho</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fr-FR" altLang="zh-HK" sz="1200" b="1" kern="1200" dirty="0" err="1">
                          <a:solidFill>
                            <a:schemeClr val="dk1"/>
                          </a:solidFill>
                          <a:effectLst/>
                          <a:latin typeface="Calibri" panose="020F0502020204030204" pitchFamily="34" charset="0"/>
                          <a:ea typeface="+mn-ea"/>
                          <a:cs typeface="Calibri" panose="020F0502020204030204" pitchFamily="34" charset="0"/>
                        </a:rPr>
                        <a:t>Prayer</a:t>
                      </a:r>
                      <a:r>
                        <a:rPr kumimoji="0" lang="fr-FR" altLang="zh-HK" sz="1200" b="1" kern="1200" dirty="0">
                          <a:solidFill>
                            <a:schemeClr val="dk1"/>
                          </a:solidFill>
                          <a:effectLst/>
                          <a:latin typeface="Calibri" panose="020F0502020204030204" pitchFamily="34" charset="0"/>
                          <a:ea typeface="+mn-ea"/>
                          <a:cs typeface="Calibri" panose="020F0502020204030204" pitchFamily="34" charset="0"/>
                        </a:rPr>
                        <a:t> </a:t>
                      </a:r>
                      <a:r>
                        <a:rPr kumimoji="0" lang="fr-FR" altLang="zh-HK" sz="1200" b="1" kern="1200" dirty="0" err="1">
                          <a:solidFill>
                            <a:schemeClr val="dk1"/>
                          </a:solidFill>
                          <a:effectLst/>
                          <a:latin typeface="Calibri" panose="020F0502020204030204" pitchFamily="34" charset="0"/>
                          <a:ea typeface="+mn-ea"/>
                          <a:cs typeface="Calibri" panose="020F0502020204030204" pitchFamily="34" charset="0"/>
                        </a:rPr>
                        <a:t>Requests</a:t>
                      </a:r>
                      <a:r>
                        <a:rPr kumimoji="0" lang="fr-FR" altLang="zh-HK" sz="1200" b="1" kern="1200" dirty="0">
                          <a:solidFill>
                            <a:schemeClr val="dk1"/>
                          </a:solidFill>
                          <a:effectLst/>
                          <a:latin typeface="Calibri" panose="020F0502020204030204" pitchFamily="34" charset="0"/>
                          <a:ea typeface="+mn-ea"/>
                          <a:cs typeface="Calibri" panose="020F0502020204030204" pitchFamily="34" charset="0"/>
                        </a:rPr>
                        <a:t>:</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pPr marL="228600" lvl="0" indent="-228600">
                        <a:buFont typeface="+mj-lt"/>
                        <a:buAutoNum type="arabicPeriod"/>
                      </a:pPr>
                      <a:r>
                        <a:rPr kumimoji="0" lang="en-US" altLang="zh-HK" sz="1200" kern="1200" dirty="0">
                          <a:solidFill>
                            <a:schemeClr val="dk1"/>
                          </a:solidFill>
                          <a:effectLst/>
                          <a:latin typeface="Calibri" panose="020F0502020204030204" pitchFamily="34" charset="0"/>
                          <a:ea typeface="+mn-ea"/>
                          <a:cs typeface="Calibri" panose="020F0502020204030204" pitchFamily="34" charset="0"/>
                        </a:rPr>
                        <a:t>Please pray for our staff team. May our heavenly father grant us healthy bodies and peace that we will have God’s protection and grace daily and continue to work for God.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pPr marL="228600" indent="-228600">
                        <a:buFont typeface="+mj-lt"/>
                        <a:buAutoNum type="arabicPeriod"/>
                      </a:pPr>
                      <a:r>
                        <a:rPr kumimoji="0" lang="en-US" altLang="zh-HK" sz="1200" kern="1200" dirty="0">
                          <a:solidFill>
                            <a:schemeClr val="dk1"/>
                          </a:solidFill>
                          <a:effectLst/>
                          <a:latin typeface="Calibri" panose="020F0502020204030204" pitchFamily="34" charset="0"/>
                          <a:ea typeface="+mn-ea"/>
                          <a:cs typeface="Calibri" panose="020F0502020204030204" pitchFamily="34" charset="0"/>
                        </a:rPr>
                        <a:t>Please pray for our merging matters in the coming future. May God grant us wisdom and lead us in every matter so we can overcome each challenges smoothly.</a:t>
                      </a:r>
                      <a:endParaRPr kumimoji="0" lang="zh-TW" altLang="en-US" sz="1200" b="1"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8374588"/>
                  </a:ext>
                </a:extLst>
              </a:tr>
            </a:tbl>
          </a:graphicData>
        </a:graphic>
      </p:graphicFrame>
      <p:sp>
        <p:nvSpPr>
          <p:cNvPr id="2" name="矩形 11">
            <a:extLst>
              <a:ext uri="{FF2B5EF4-FFF2-40B4-BE49-F238E27FC236}">
                <a16:creationId xmlns:a16="http://schemas.microsoft.com/office/drawing/2014/main" id="{6D10B25F-28B9-E307-D754-AF22144C02DC}"/>
              </a:ext>
            </a:extLst>
          </p:cNvPr>
          <p:cNvSpPr/>
          <p:nvPr/>
        </p:nvSpPr>
        <p:spPr>
          <a:xfrm>
            <a:off x="3240671" y="68142"/>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3848538923"/>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13730" y="38406"/>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 </a:t>
            </a:r>
            <a:r>
              <a:rPr lang="en-US" altLang="zh-HK" b="1" kern="10" noProof="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October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BED9C428-5A54-4095-BDD0-17727D86DB48}"/>
              </a:ext>
            </a:extLst>
          </p:cNvPr>
          <p:cNvGraphicFramePr>
            <a:graphicFrameLocks noGrp="1"/>
          </p:cNvGraphicFramePr>
          <p:nvPr>
            <p:extLst>
              <p:ext uri="{D42A27DB-BD31-4B8C-83A1-F6EECF244321}">
                <p14:modId xmlns:p14="http://schemas.microsoft.com/office/powerpoint/2010/main" val="493126954"/>
              </p:ext>
            </p:extLst>
          </p:nvPr>
        </p:nvGraphicFramePr>
        <p:xfrm>
          <a:off x="157311" y="803069"/>
          <a:ext cx="8829377" cy="6017209"/>
        </p:xfrm>
        <a:graphic>
          <a:graphicData uri="http://schemas.openxmlformats.org/drawingml/2006/table">
            <a:tbl>
              <a:tblPr firstRow="1" bandRow="1">
                <a:tableStyleId>{5C22544A-7EE6-4342-B048-85BDC9FD1C3A}</a:tableStyleId>
              </a:tblPr>
              <a:tblGrid>
                <a:gridCol w="679027">
                  <a:extLst>
                    <a:ext uri="{9D8B030D-6E8A-4147-A177-3AD203B41FA5}">
                      <a16:colId xmlns:a16="http://schemas.microsoft.com/office/drawing/2014/main" val="3730202693"/>
                    </a:ext>
                  </a:extLst>
                </a:gridCol>
                <a:gridCol w="8150350">
                  <a:extLst>
                    <a:ext uri="{9D8B030D-6E8A-4147-A177-3AD203B41FA5}">
                      <a16:colId xmlns:a16="http://schemas.microsoft.com/office/drawing/2014/main" val="181364024"/>
                    </a:ext>
                  </a:extLst>
                </a:gridCol>
              </a:tblGrid>
              <a:tr h="288493">
                <a:tc gridSpan="2">
                  <a:txBody>
                    <a:bodyPr/>
                    <a:lstStyle/>
                    <a:p>
                      <a:pPr algn="ctr"/>
                      <a:r>
                        <a:rPr kumimoji="0" lang="en-US" altLang="zh-HK" sz="1400" b="1" kern="1200" dirty="0">
                          <a:solidFill>
                            <a:schemeClr val="tx1"/>
                          </a:solidFill>
                          <a:effectLst/>
                          <a:latin typeface="Arial"/>
                          <a:ea typeface="+mn-ea"/>
                          <a:cs typeface="+mn-cs"/>
                        </a:rPr>
                        <a:t>Week 2</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260207">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5438089">
                <a:tc>
                  <a:txBody>
                    <a:bodyPr/>
                    <a:lstStyle/>
                    <a:p>
                      <a:r>
                        <a:rPr kumimoji="0" lang="en-US" altLang="zh-HK" sz="1200" b="1" kern="1200" dirty="0">
                          <a:solidFill>
                            <a:schemeClr val="dk1"/>
                          </a:solidFill>
                          <a:effectLst/>
                          <a:latin typeface="Arial"/>
                          <a:ea typeface="+mn-ea"/>
                          <a:cs typeface="Arial"/>
                        </a:rPr>
                        <a:t> 10/10</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THURSDAY WORLDWIDE PRAYER MEETING </a:t>
                      </a:r>
                      <a:endPar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India Western Territory </a:t>
                      </a:r>
                      <a:r>
                        <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rPr>
                        <a:t> </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TC: Commissioner Daniel Raju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Dasari</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 </a:t>
                      </a:r>
                      <a:endPar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CS: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Lieut</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-Colonel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Zothanmawia</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Khiangte</a:t>
                      </a:r>
                      <a:endPar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Officers </a:t>
                      </a:r>
                      <a:r>
                        <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634 (active</a:t>
                      </a:r>
                      <a:r>
                        <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396 / retired </a:t>
                      </a:r>
                      <a:r>
                        <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238)    Cadets </a:t>
                      </a:r>
                      <a:r>
                        <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17      Employees 333</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Corps </a:t>
                      </a:r>
                      <a:r>
                        <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276     Outposts 275     Senior Soldiers </a:t>
                      </a:r>
                      <a:r>
                        <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35,325   Adherents 3,328       Junior Soldiers </a:t>
                      </a:r>
                      <a:r>
                        <a:rPr kumimoji="0" lang="zh-HK" altLang="en-US" sz="1200" b="1" i="0" u="none" strike="noStrike"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5,831</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lang="en-US" altLang="zh-TW" sz="1200" b="1" kern="100" dirty="0">
                          <a:effectLst/>
                          <a:latin typeface="Calibri" panose="020F0502020204030204" pitchFamily="34" charset="0"/>
                          <a:ea typeface="新細明體" panose="02020500000000000000" pitchFamily="18" charset="-120"/>
                          <a:cs typeface="Times New Roman" panose="02020603050405020304" pitchFamily="18" charset="0"/>
                        </a:rPr>
                        <a:t>Praise points:</a:t>
                      </a:r>
                    </a:p>
                    <a:p>
                      <a:pPr marL="228600" indent="-228600">
                        <a:buFont typeface="+mj-lt"/>
                        <a:buAutoNum type="arabicPeriod"/>
                      </a:pP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We praise and thank God that the Territorial Candidates Council selected 17 young people as candidates for the Session of 2025-2027. </a:t>
                      </a:r>
                    </a:p>
                    <a:p>
                      <a:pPr marL="228600" indent="-228600">
                        <a:buFont typeface="+mj-lt"/>
                        <a:buAutoNum type="arabicPeriod"/>
                      </a:pP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The territory has taken steps to encourage and prepare future candidates with more than 40 future candidates already dedicated for the mission of TSA. </a:t>
                      </a:r>
                    </a:p>
                    <a:p>
                      <a:pPr marL="228600" indent="-228600">
                        <a:buFont typeface="+mj-lt"/>
                        <a:buAutoNum type="arabicPeriod"/>
                      </a:pP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We praise and thank God for the opening of new places/new extensions. </a:t>
                      </a:r>
                    </a:p>
                    <a:p>
                      <a:r>
                        <a:rPr lang="en-US" altLang="zh-TW" sz="1200" b="1" kern="100" dirty="0">
                          <a:effectLst/>
                          <a:latin typeface="Calibri" panose="020F0502020204030204" pitchFamily="34" charset="0"/>
                          <a:ea typeface="新細明體" panose="02020500000000000000" pitchFamily="18" charset="-120"/>
                          <a:cs typeface="Times New Roman" panose="02020603050405020304" pitchFamily="18" charset="0"/>
                        </a:rPr>
                        <a:t>Prayer requests:</a:t>
                      </a:r>
                    </a:p>
                    <a:p>
                      <a:pPr marL="228600" indent="-228600">
                        <a:buFont typeface="+mj-lt"/>
                        <a:buAutoNum type="arabicPeriod"/>
                      </a:pP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Pray for the territorial strategic priorities for 2024-28: ‘Empowering People, Equipping Systems and Engaging in Mission’.  After much discussion and prayers the territory set twelve strategic goals and circulated them throughout the territory in order to move forward.</a:t>
                      </a:r>
                    </a:p>
                    <a:p>
                      <a:pPr marL="228600" indent="-228600">
                        <a:buFont typeface="+mj-lt"/>
                        <a:buAutoNum type="arabicPeriod"/>
                      </a:pPr>
                      <a:r>
                        <a:rPr lang="en-US" altLang="zh-TW" sz="1200" b="1" kern="100" dirty="0">
                          <a:effectLst/>
                          <a:latin typeface="Calibri" panose="020F0502020204030204" pitchFamily="34" charset="0"/>
                          <a:ea typeface="新細明體" panose="02020500000000000000" pitchFamily="18" charset="-120"/>
                          <a:cs typeface="Times New Roman" panose="02020603050405020304" pitchFamily="18" charset="0"/>
                        </a:rPr>
                        <a:t>EMPOWERING PEOPLE:  </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Every corps, </a:t>
                      </a:r>
                      <a:r>
                        <a:rPr lang="en-US" altLang="zh-TW" sz="1200" kern="100" dirty="0" err="1">
                          <a:effectLst/>
                          <a:latin typeface="Calibri" panose="020F0502020204030204" pitchFamily="34" charset="0"/>
                          <a:ea typeface="新細明體" panose="02020500000000000000" pitchFamily="18" charset="-120"/>
                          <a:cs typeface="Times New Roman" panose="02020603050405020304" pitchFamily="18" charset="0"/>
                        </a:rPr>
                        <a:t>centre</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 division and THQ prepared their strategic action plans to empower children and youth, men and women, officers and local officers, employees and all the stakeholders. Kindly pray for our mission of empowering people.</a:t>
                      </a:r>
                    </a:p>
                    <a:p>
                      <a:pPr marL="228600" indent="-228600">
                        <a:buFont typeface="+mj-lt"/>
                        <a:buAutoNum type="arabicPeriod"/>
                      </a:pPr>
                      <a:r>
                        <a:rPr lang="en-US" altLang="zh-TW" sz="1200" b="1" kern="100" dirty="0">
                          <a:effectLst/>
                          <a:latin typeface="Calibri" panose="020F0502020204030204" pitchFamily="34" charset="0"/>
                          <a:ea typeface="新細明體" panose="02020500000000000000" pitchFamily="18" charset="-120"/>
                          <a:cs typeface="Times New Roman" panose="02020603050405020304" pitchFamily="18" charset="0"/>
                        </a:rPr>
                        <a:t>EQUIPPING SYSTEMS: </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This year various assessments, upgrades and property re-development will take place in the territory. Please pray for various leadership teams to seek God’s guidance and His wisdom in taking right steps for the future of the territory.</a:t>
                      </a:r>
                    </a:p>
                    <a:p>
                      <a:pPr marL="228600" indent="-228600">
                        <a:buFont typeface="+mj-lt"/>
                        <a:buAutoNum type="arabicPeriod"/>
                      </a:pPr>
                      <a:r>
                        <a:rPr lang="en-US" altLang="zh-TW" sz="1200" b="1" kern="100" dirty="0">
                          <a:effectLst/>
                          <a:latin typeface="Calibri" panose="020F0502020204030204" pitchFamily="34" charset="0"/>
                          <a:ea typeface="新細明體" panose="02020500000000000000" pitchFamily="18" charset="-120"/>
                          <a:cs typeface="Times New Roman" panose="02020603050405020304" pitchFamily="18" charset="0"/>
                        </a:rPr>
                        <a:t>ENGAGE IN MISSION:  </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The territory focusing on mission and evangelism. We thank God for the extension work in </a:t>
                      </a:r>
                      <a:r>
                        <a:rPr lang="en-US" altLang="zh-TW" sz="1200" kern="100" dirty="0" err="1">
                          <a:effectLst/>
                          <a:latin typeface="Calibri" panose="020F0502020204030204" pitchFamily="34" charset="0"/>
                          <a:ea typeface="新細明體" panose="02020500000000000000" pitchFamily="18" charset="-120"/>
                          <a:cs typeface="Times New Roman" panose="02020603050405020304" pitchFamily="18" charset="0"/>
                        </a:rPr>
                        <a:t>Sangli</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 Madhya Pradesh, Rajasthan, </a:t>
                      </a:r>
                      <a:r>
                        <a:rPr lang="en-US" altLang="zh-TW" sz="1200" kern="100" dirty="0" err="1">
                          <a:effectLst/>
                          <a:latin typeface="Calibri" panose="020F0502020204030204" pitchFamily="34" charset="0"/>
                          <a:ea typeface="新細明體" panose="02020500000000000000" pitchFamily="18" charset="-120"/>
                          <a:cs typeface="Times New Roman" panose="02020603050405020304" pitchFamily="18" charset="0"/>
                        </a:rPr>
                        <a:t>Kapparada</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 &amp; </a:t>
                      </a:r>
                      <a:r>
                        <a:rPr lang="en-US" altLang="zh-TW" sz="1200" kern="100" dirty="0" err="1">
                          <a:effectLst/>
                          <a:latin typeface="Calibri" panose="020F0502020204030204" pitchFamily="34" charset="0"/>
                          <a:ea typeface="新細明體" panose="02020500000000000000" pitchFamily="18" charset="-120"/>
                          <a:cs typeface="Times New Roman" panose="02020603050405020304" pitchFamily="18" charset="0"/>
                        </a:rPr>
                        <a:t>Dharampur</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 Last year we opened TSA in Goa. This year we sent officer couples to Nasik, Aurangabad and Baruch. Please pray for extension of work and for the officers and their safety, health and resources.</a:t>
                      </a:r>
                    </a:p>
                    <a:p>
                      <a:pPr marL="228600" indent="-228600">
                        <a:buFont typeface="+mj-lt"/>
                        <a:buAutoNum type="arabicPeriod"/>
                      </a:pPr>
                      <a:r>
                        <a:rPr lang="en-US" altLang="zh-TW" sz="1200" b="1" kern="100" dirty="0">
                          <a:effectLst/>
                          <a:latin typeface="Calibri" panose="020F0502020204030204" pitchFamily="34" charset="0"/>
                          <a:ea typeface="新細明體" panose="02020500000000000000" pitchFamily="18" charset="-120"/>
                          <a:cs typeface="Times New Roman" panose="02020603050405020304" pitchFamily="18" charset="0"/>
                        </a:rPr>
                        <a:t>VISIT OF GENERAL LYNDON AND COMMISSIONER BRONWYN BUCKINGHAM: </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Kindly join with us and pray for the upcoming visit of our General Lyndon and Commissioner Bronwyn Buckingham in February 2025. Please pray that the outcome of the visit will be the deepening of the spiritual life of children and youth, women and men, local officers and officers. The prayers are requested for the preparation and planning for the General’s visit.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5400019"/>
                  </a:ext>
                </a:extLst>
              </a:tr>
            </a:tbl>
          </a:graphicData>
        </a:graphic>
      </p:graphicFrame>
      <p:sp>
        <p:nvSpPr>
          <p:cNvPr id="2" name="矩形 11">
            <a:extLst>
              <a:ext uri="{FF2B5EF4-FFF2-40B4-BE49-F238E27FC236}">
                <a16:creationId xmlns:a16="http://schemas.microsoft.com/office/drawing/2014/main" id="{74AC1357-CBB6-55B9-350D-2D09F1284C42}"/>
              </a:ext>
            </a:extLst>
          </p:cNvPr>
          <p:cNvSpPr/>
          <p:nvPr/>
        </p:nvSpPr>
        <p:spPr>
          <a:xfrm>
            <a:off x="3240671" y="68142"/>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543414032"/>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1382802709"/>
              </p:ext>
            </p:extLst>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4491" y="29170"/>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 </a:t>
            </a:r>
            <a:r>
              <a:rPr kumimoji="0" lang="en-US" altLang="zh-HK" b="1" i="0" u="none" strike="noStrike" kern="10" cap="none" spc="0" normalizeH="0" baseline="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August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BED9C428-5A54-4095-BDD0-17727D86DB48}"/>
              </a:ext>
            </a:extLst>
          </p:cNvPr>
          <p:cNvGraphicFramePr>
            <a:graphicFrameLocks noGrp="1"/>
          </p:cNvGraphicFramePr>
          <p:nvPr>
            <p:extLst>
              <p:ext uri="{D42A27DB-BD31-4B8C-83A1-F6EECF244321}">
                <p14:modId xmlns:p14="http://schemas.microsoft.com/office/powerpoint/2010/main" val="1046583699"/>
              </p:ext>
            </p:extLst>
          </p:nvPr>
        </p:nvGraphicFramePr>
        <p:xfrm>
          <a:off x="176939" y="929962"/>
          <a:ext cx="8637722" cy="5423163"/>
        </p:xfrm>
        <a:graphic>
          <a:graphicData uri="http://schemas.openxmlformats.org/drawingml/2006/table">
            <a:tbl>
              <a:tblPr firstRow="1" bandRow="1">
                <a:tableStyleId>{5C22544A-7EE6-4342-B048-85BDC9FD1C3A}</a:tableStyleId>
              </a:tblPr>
              <a:tblGrid>
                <a:gridCol w="684257">
                  <a:extLst>
                    <a:ext uri="{9D8B030D-6E8A-4147-A177-3AD203B41FA5}">
                      <a16:colId xmlns:a16="http://schemas.microsoft.com/office/drawing/2014/main" val="3730202693"/>
                    </a:ext>
                  </a:extLst>
                </a:gridCol>
                <a:gridCol w="7953465">
                  <a:extLst>
                    <a:ext uri="{9D8B030D-6E8A-4147-A177-3AD203B41FA5}">
                      <a16:colId xmlns:a16="http://schemas.microsoft.com/office/drawing/2014/main" val="181364024"/>
                    </a:ext>
                  </a:extLst>
                </a:gridCol>
              </a:tblGrid>
              <a:tr h="280647">
                <a:tc gridSpan="2">
                  <a:txBody>
                    <a:bodyPr/>
                    <a:lstStyle/>
                    <a:p>
                      <a:pPr algn="ctr"/>
                      <a:r>
                        <a:rPr kumimoji="0" lang="en-US" altLang="zh-HK" sz="1200" b="1" kern="1200" dirty="0">
                          <a:solidFill>
                            <a:schemeClr val="tx1"/>
                          </a:solidFill>
                          <a:effectLst/>
                          <a:latin typeface="Arial"/>
                          <a:ea typeface="+mn-ea"/>
                          <a:cs typeface="+mn-cs"/>
                        </a:rPr>
                        <a:t>Week 3</a:t>
                      </a:r>
                      <a:endParaRPr lang="zh-HK"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296196">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521104">
                <a:tc>
                  <a:txBody>
                    <a:bodyPr/>
                    <a:lstStyle/>
                    <a:p>
                      <a:r>
                        <a:rPr kumimoji="0" lang="en-US" altLang="zh-HK" sz="1200" b="1" kern="1200" dirty="0">
                          <a:solidFill>
                            <a:schemeClr val="dk1"/>
                          </a:solidFill>
                          <a:effectLst/>
                          <a:latin typeface="Arial"/>
                          <a:ea typeface="+mn-ea"/>
                          <a:cs typeface="Arial"/>
                        </a:rPr>
                        <a:t> </a:t>
                      </a:r>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14/10</a:t>
                      </a:r>
                      <a:endParaRPr kumimoji="0" lang="zh-HK" altLang="en-US" sz="1200" b="1" kern="1200" dirty="0">
                        <a:solidFill>
                          <a:schemeClr val="dk1"/>
                        </a:solidFill>
                        <a:effectLst/>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Social Service Department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x-none" altLang="zh-HK" sz="1200" b="1" kern="1200" dirty="0">
                          <a:solidFill>
                            <a:schemeClr val="dk1"/>
                          </a:solidFill>
                          <a:effectLst/>
                          <a:latin typeface="+mn-lt"/>
                          <a:ea typeface="+mn-ea"/>
                          <a:cs typeface="Calibri" panose="020F0502020204030204" pitchFamily="34" charset="0"/>
                        </a:rPr>
                        <a:t>Social Service Director</a:t>
                      </a:r>
                      <a:r>
                        <a:rPr kumimoji="0" lang="zh-TW" altLang="zh-HK" sz="1200" b="1" kern="1200" dirty="0">
                          <a:solidFill>
                            <a:schemeClr val="dk1"/>
                          </a:solidFill>
                          <a:effectLst/>
                          <a:latin typeface="Calibri" panose="020F0502020204030204" pitchFamily="34" charset="0"/>
                          <a:ea typeface="+mn-ea"/>
                          <a:cs typeface="Calibri" panose="020F0502020204030204" pitchFamily="34" charset="0"/>
                        </a:rPr>
                        <a:t>：</a:t>
                      </a:r>
                      <a:r>
                        <a:rPr kumimoji="0" lang="x-none" altLang="zh-HK" sz="1200" b="1" kern="1200" dirty="0">
                          <a:solidFill>
                            <a:schemeClr val="dk1"/>
                          </a:solidFill>
                          <a:effectLst/>
                          <a:latin typeface="+mn-lt"/>
                          <a:ea typeface="+mn-ea"/>
                          <a:cs typeface="Calibri" panose="020F0502020204030204" pitchFamily="34" charset="0"/>
                        </a:rPr>
                        <a:t> Ms</a:t>
                      </a:r>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 Chan</a:t>
                      </a:r>
                      <a:r>
                        <a:rPr kumimoji="0" lang="en-US" altLang="zh-HK" sz="1200" b="1" u="sng"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Siu Lai</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Prayer Requests:</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pPr lvl="0"/>
                      <a:r>
                        <a:rPr kumimoji="0" lang="en-US" altLang="zh-HK" sz="1200" kern="1200" dirty="0">
                          <a:solidFill>
                            <a:schemeClr val="dk1"/>
                          </a:solidFill>
                          <a:effectLst/>
                          <a:latin typeface="Calibri" panose="020F0502020204030204" pitchFamily="34" charset="0"/>
                          <a:ea typeface="+mn-ea"/>
                          <a:cs typeface="Calibri" panose="020F0502020204030204" pitchFamily="34" charset="0"/>
                        </a:rPr>
                        <a:t>In the face of a changing social environment, intense pressures, war, and climate change, people may easily feel helpless and hopeless. Please pray for the mental and physical health of service users and staff. May they find strength and peace in God.</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pPr lvl="0"/>
                      <a:r>
                        <a:rPr kumimoji="0" lang="en-US" altLang="zh-HK" sz="1200" kern="1200" dirty="0">
                          <a:solidFill>
                            <a:schemeClr val="dk1"/>
                          </a:solidFill>
                          <a:effectLst/>
                          <a:latin typeface="Calibri" panose="020F0502020204030204" pitchFamily="34" charset="0"/>
                          <a:ea typeface="+mn-ea"/>
                          <a:cs typeface="Calibri" panose="020F0502020204030204" pitchFamily="34" charset="0"/>
                        </a:rPr>
                        <a:t>May God establish a stable and committed team in the Social Services Department, serving as salt and light in the community.</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558191"/>
                  </a:ext>
                </a:extLst>
              </a:tr>
              <a:tr h="1010330">
                <a:tc>
                  <a:txBody>
                    <a:bodyPr/>
                    <a:lstStyle/>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 </a:t>
                      </a:r>
                    </a:p>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15/10</a:t>
                      </a:r>
                      <a:endParaRPr kumimoji="0" lang="zh-HK" altLang="en-US"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Tsuen Kwai Corps </a:t>
                      </a: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Corps Officer : Major Peter Cho</a:t>
                      </a: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Prayer Requests:</a:t>
                      </a:r>
                    </a:p>
                    <a:p>
                      <a:pPr marL="228600" indent="-228600">
                        <a:buFont typeface="+mj-lt"/>
                        <a:buAutoNum type="arabicPeriod"/>
                      </a:pPr>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May God grant our brothers and sisters God-loving hearts, that they will be able to personally experience God’s presence and guidance, live joyfully and peacefully with faith, and be bold in spreading Jesus Christ’s truth. </a:t>
                      </a:r>
                    </a:p>
                    <a:p>
                      <a:pPr marL="228600" indent="-228600">
                        <a:buFont typeface="+mj-lt"/>
                        <a:buAutoNum type="arabicPeriod"/>
                      </a:pPr>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Pray for the Corps’ efforts in starting the Parent-Child Evangelistic Ministry. May the corps be united to </a:t>
                      </a:r>
                      <a:r>
                        <a:rPr kumimoji="0" lang="en-US" altLang="zh-HK" sz="1200" b="1" kern="1200" dirty="0" err="1">
                          <a:solidFill>
                            <a:schemeClr val="dk1"/>
                          </a:solidFill>
                          <a:effectLst/>
                          <a:latin typeface="Calibri" panose="020F0502020204030204" pitchFamily="34" charset="0"/>
                          <a:ea typeface="+mn-ea"/>
                          <a:cs typeface="Calibri" panose="020F0502020204030204" pitchFamily="34" charset="0"/>
                        </a:rPr>
                        <a:t>evangelise</a:t>
                      </a:r>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 with wisdom and introduce the Gospel to more families so they will accept this faith. </a:t>
                      </a:r>
                    </a:p>
                    <a:p>
                      <a:pPr marL="228600" indent="-228600">
                        <a:buFont typeface="+mj-lt"/>
                        <a:buAutoNum type="arabicPeriod"/>
                      </a:pPr>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May all the chaplaincy  units in the area continue to work closely to serve the community.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endParaRPr kumimoji="0" lang="zh-TW" altLang="zh-HK" sz="1200" b="0" i="0"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529986"/>
                  </a:ext>
                </a:extLst>
              </a:tr>
              <a:tr h="1010330">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p>
                      <a:pPr marL="0" algn="l" rtl="0" eaLnBrk="1" latinLnBrk="0" hangingPunct="1">
                        <a:lnSpc>
                          <a:spcPts val="1200"/>
                        </a:lnSpc>
                        <a:spcAft>
                          <a:spcPts val="0"/>
                        </a:spcAft>
                      </a:pPr>
                      <a:r>
                        <a:rPr kumimoji="0" lang="en-US" altLang="zh-HK"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rPr>
                        <a:t>16/10</a:t>
                      </a:r>
                      <a:endParaRPr kumimoji="0" lang="zh-HK" altLang="en-US" sz="1200" b="1" kern="0" dirty="0">
                        <a:solidFill>
                          <a:schemeClr val="dk1"/>
                        </a:solidFill>
                        <a:effectLst/>
                        <a:latin typeface="Calibri" panose="020F0502020204030204" pitchFamily="34" charset="0"/>
                        <a:ea typeface="細明體" panose="02020509000000000000" pitchFamily="49" charset="-12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Wah Fu Centre for Senior Citizens</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Unit-in-charge: Mr. Martin Wong</a:t>
                      </a:r>
                    </a:p>
                    <a:p>
                      <a:r>
                        <a:rPr kumimoji="0" lang="en-US" altLang="zh-TW"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Protection over the Wah Fu Estate Redevelopment: As the redevelopment of Wah Fu Estate is imminent, we ask for God's protection over the residents of our area. May He alleviate their anxieties and fears during this time of change. We pray for peace in their hearts, and wisdom and guidance for those in charge of the </a:t>
                      </a:r>
                      <a:r>
                        <a:rPr kumimoji="0" lang="en-US" altLang="zh-TW" sz="1200" b="0" i="0" u="none" strike="noStrike" kern="1200" dirty="0" err="1">
                          <a:solidFill>
                            <a:schemeClr val="dk1"/>
                          </a:solidFill>
                          <a:effectLst/>
                          <a:latin typeface="Calibri" panose="020F0502020204030204" pitchFamily="34" charset="0"/>
                          <a:ea typeface="+mn-ea"/>
                          <a:cs typeface="Calibri" panose="020F0502020204030204" pitchFamily="34" charset="0"/>
                        </a:rPr>
                        <a:t>redvelopment</a:t>
                      </a: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 process.</a:t>
                      </a:r>
                    </a:p>
                    <a:p>
                      <a:pPr marL="228600" indent="-228600">
                        <a:buFont typeface="+mj-lt"/>
                        <a:buAutoNum type="arabicPeriod"/>
                      </a:pPr>
                      <a:r>
                        <a:rPr kumimoji="0" lang="en-US" altLang="zh-TW" sz="1200" b="0" i="0" u="none" strike="noStrike" kern="1200" dirty="0">
                          <a:solidFill>
                            <a:schemeClr val="dk1"/>
                          </a:solidFill>
                          <a:effectLst/>
                          <a:latin typeface="Calibri" panose="020F0502020204030204" pitchFamily="34" charset="0"/>
                          <a:ea typeface="+mn-ea"/>
                          <a:cs typeface="Calibri" panose="020F0502020204030204" pitchFamily="34" charset="0"/>
                        </a:rPr>
                        <a:t>Health and Strength for the Staff of Wah Fu Elderly Centre: Please pray for God's protection over the health of the staff members at our Elderly Centre. May He bless them with strength and vitality so they can continue to serve the elderly in our community effectively. We ask for His healing touch upon them, so that they may remain healthy and be a source of comfort and assistance for those they serve.</a:t>
                      </a:r>
                    </a:p>
                    <a:p>
                      <a:endParaRPr kumimoji="0" lang="zh-TW" altLang="zh-HK" sz="1200" b="0" i="0"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7400152"/>
                  </a:ext>
                </a:extLst>
              </a:tr>
            </a:tbl>
          </a:graphicData>
        </a:graphic>
      </p:graphicFrame>
      <p:sp>
        <p:nvSpPr>
          <p:cNvPr id="2" name="矩形 11">
            <a:extLst>
              <a:ext uri="{FF2B5EF4-FFF2-40B4-BE49-F238E27FC236}">
                <a16:creationId xmlns:a16="http://schemas.microsoft.com/office/drawing/2014/main" id="{BE4A1D46-9979-202E-9632-A37CB4308C82}"/>
              </a:ext>
            </a:extLst>
          </p:cNvPr>
          <p:cNvSpPr/>
          <p:nvPr/>
        </p:nvSpPr>
        <p:spPr>
          <a:xfrm>
            <a:off x="3240671" y="68142"/>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589044873"/>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a:extLst>
            <a:ext uri="{FF2B5EF4-FFF2-40B4-BE49-F238E27FC236}">
              <a16:creationId xmlns:a16="http://schemas.microsoft.com/office/drawing/2014/main" id="{4ECE4728-0BA9-316A-4CCD-BB53DDECF9F3}"/>
            </a:ext>
          </a:extLst>
        </p:cNvPr>
        <p:cNvGrpSpPr/>
        <p:nvPr/>
      </p:nvGrpSpPr>
      <p:grpSpPr>
        <a:xfrm>
          <a:off x="0" y="0"/>
          <a:ext cx="0" cy="0"/>
          <a:chOff x="0" y="0"/>
          <a:chExt cx="0" cy="0"/>
        </a:xfrm>
      </p:grpSpPr>
      <p:graphicFrame>
        <p:nvGraphicFramePr>
          <p:cNvPr id="25" name="表格 24">
            <a:extLst>
              <a:ext uri="{FF2B5EF4-FFF2-40B4-BE49-F238E27FC236}">
                <a16:creationId xmlns:a16="http://schemas.microsoft.com/office/drawing/2014/main" id="{16639303-F82A-B8EC-6790-75E9AF3A9FB6}"/>
              </a:ext>
            </a:extLst>
          </p:cNvPr>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BE7BA4AF-6E54-AE31-90A8-41347782C5B0}"/>
              </a:ext>
            </a:extLst>
          </p:cNvPr>
          <p:cNvSpPr/>
          <p:nvPr/>
        </p:nvSpPr>
        <p:spPr>
          <a:xfrm>
            <a:off x="4491" y="29170"/>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a:t>
            </a:r>
            <a:r>
              <a:rPr lang="en-US" altLang="zh-HK"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October</a:t>
            </a:r>
            <a:r>
              <a:rPr kumimoji="0" lang="en-US" altLang="zh-HK" b="1" i="0" u="none" strike="noStrike" kern="10" cap="none" spc="0" normalizeH="0" baseline="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99764F02-5E56-B9CF-5098-FAB9ABF5657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2464BCFC-8FB8-C5B9-1CE3-6F0714819A9E}"/>
              </a:ext>
            </a:extLst>
          </p:cNvPr>
          <p:cNvGraphicFramePr>
            <a:graphicFrameLocks noGrp="1"/>
          </p:cNvGraphicFramePr>
          <p:nvPr>
            <p:extLst>
              <p:ext uri="{D42A27DB-BD31-4B8C-83A1-F6EECF244321}">
                <p14:modId xmlns:p14="http://schemas.microsoft.com/office/powerpoint/2010/main" val="2242123062"/>
              </p:ext>
            </p:extLst>
          </p:nvPr>
        </p:nvGraphicFramePr>
        <p:xfrm>
          <a:off x="167640" y="1188326"/>
          <a:ext cx="8816339" cy="5376504"/>
        </p:xfrm>
        <a:graphic>
          <a:graphicData uri="http://schemas.openxmlformats.org/drawingml/2006/table">
            <a:tbl>
              <a:tblPr firstRow="1" bandRow="1">
                <a:tableStyleId>{5C22544A-7EE6-4342-B048-85BDC9FD1C3A}</a:tableStyleId>
              </a:tblPr>
              <a:tblGrid>
                <a:gridCol w="698407">
                  <a:extLst>
                    <a:ext uri="{9D8B030D-6E8A-4147-A177-3AD203B41FA5}">
                      <a16:colId xmlns:a16="http://schemas.microsoft.com/office/drawing/2014/main" val="3730202693"/>
                    </a:ext>
                  </a:extLst>
                </a:gridCol>
                <a:gridCol w="8117932">
                  <a:extLst>
                    <a:ext uri="{9D8B030D-6E8A-4147-A177-3AD203B41FA5}">
                      <a16:colId xmlns:a16="http://schemas.microsoft.com/office/drawing/2014/main" val="181364024"/>
                    </a:ext>
                  </a:extLst>
                </a:gridCol>
              </a:tblGrid>
              <a:tr h="280647">
                <a:tc gridSpan="2">
                  <a:txBody>
                    <a:bodyPr/>
                    <a:lstStyle/>
                    <a:p>
                      <a:pPr algn="ctr"/>
                      <a:r>
                        <a:rPr kumimoji="0" lang="en-US" altLang="zh-HK" sz="1200" b="1" kern="1200" dirty="0">
                          <a:solidFill>
                            <a:schemeClr val="tx1"/>
                          </a:solidFill>
                          <a:effectLst/>
                          <a:latin typeface="Arial"/>
                          <a:ea typeface="+mn-ea"/>
                          <a:cs typeface="+mn-cs"/>
                        </a:rPr>
                        <a:t>Week 3</a:t>
                      </a:r>
                      <a:endParaRPr lang="zh-HK"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310497">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1010330">
                <a:tc>
                  <a:txBody>
                    <a:bodyPr/>
                    <a:lstStyle/>
                    <a:p>
                      <a:pPr marL="0" algn="l" rtl="0" eaLnBrk="1" latinLnBrk="0" hangingPunct="1">
                        <a:lnSpc>
                          <a:spcPts val="1200"/>
                        </a:lnSpc>
                        <a:spcAft>
                          <a:spcPts val="0"/>
                        </a:spcAft>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17/10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GB"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THURSDAY WORLDWIDE PRAYER MEETING</a:t>
                      </a: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Papua New Guinea &amp; Solomon Islands Territory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en-GB" altLang="zh-HK" sz="1200" b="1" kern="1200" dirty="0">
                          <a:solidFill>
                            <a:schemeClr val="dk1"/>
                          </a:solidFill>
                          <a:effectLst/>
                          <a:latin typeface="+mn-lt"/>
                          <a:ea typeface="+mn-ea"/>
                          <a:cs typeface="+mn-cs"/>
                        </a:rPr>
                        <a:t>TC: Colonel Chris Goa</a:t>
                      </a:r>
                      <a:endParaRPr kumimoji="0" lang="zh-HK" altLang="en-US" sz="1200" b="1" kern="1200" dirty="0">
                        <a:solidFill>
                          <a:schemeClr val="dk1"/>
                        </a:solidFill>
                        <a:effectLst/>
                        <a:latin typeface="+mn-lt"/>
                        <a:ea typeface="+mn-ea"/>
                        <a:cs typeface="+mn-cs"/>
                      </a:endParaRPr>
                    </a:p>
                    <a:p>
                      <a:r>
                        <a:rPr kumimoji="0" lang="en-GB" altLang="zh-HK" sz="1200" b="1" kern="1200" dirty="0">
                          <a:solidFill>
                            <a:schemeClr val="dk1"/>
                          </a:solidFill>
                          <a:effectLst/>
                          <a:latin typeface="+mn-lt"/>
                          <a:ea typeface="+mn-ea"/>
                          <a:cs typeface="+mn-cs"/>
                        </a:rPr>
                        <a:t>CS: </a:t>
                      </a:r>
                      <a:r>
                        <a:rPr kumimoji="0" lang="en-GB" altLang="zh-HK" sz="1200" b="1" kern="1200" dirty="0" err="1">
                          <a:solidFill>
                            <a:schemeClr val="dk1"/>
                          </a:solidFill>
                          <a:effectLst/>
                          <a:latin typeface="+mn-lt"/>
                          <a:ea typeface="+mn-ea"/>
                          <a:cs typeface="+mn-cs"/>
                        </a:rPr>
                        <a:t>Lieut</a:t>
                      </a:r>
                      <a:r>
                        <a:rPr kumimoji="0" lang="en-GB" altLang="zh-HK" sz="1200" b="1" kern="1200" dirty="0">
                          <a:solidFill>
                            <a:schemeClr val="dk1"/>
                          </a:solidFill>
                          <a:effectLst/>
                          <a:latin typeface="+mn-lt"/>
                          <a:ea typeface="+mn-ea"/>
                          <a:cs typeface="+mn-cs"/>
                        </a:rPr>
                        <a:t>-Colonel Garth Stevenson</a:t>
                      </a:r>
                    </a:p>
                    <a:p>
                      <a:r>
                        <a:rPr kumimoji="0" lang="en-GB" altLang="zh-HK" sz="1200" b="1" kern="1200" dirty="0">
                          <a:solidFill>
                            <a:schemeClr val="dk1"/>
                          </a:solidFill>
                          <a:effectLst/>
                          <a:latin typeface="+mn-lt"/>
                          <a:ea typeface="+mn-ea"/>
                          <a:cs typeface="+mn-cs"/>
                        </a:rPr>
                        <a:t>Officers</a:t>
                      </a:r>
                      <a:r>
                        <a:rPr kumimoji="0" lang="zh-HK" altLang="en-US" sz="1200" b="1" kern="1200" dirty="0">
                          <a:solidFill>
                            <a:schemeClr val="dk1"/>
                          </a:solidFill>
                          <a:effectLst/>
                          <a:latin typeface="+mn-lt"/>
                          <a:ea typeface="+mn-ea"/>
                          <a:cs typeface="+mn-cs"/>
                        </a:rPr>
                        <a:t> </a:t>
                      </a:r>
                      <a:r>
                        <a:rPr kumimoji="0" lang="en-US" altLang="zh-HK" sz="1200" b="1" kern="1200" dirty="0">
                          <a:solidFill>
                            <a:schemeClr val="dk1"/>
                          </a:solidFill>
                          <a:effectLst/>
                          <a:latin typeface="+mn-lt"/>
                          <a:ea typeface="+mn-ea"/>
                          <a:cs typeface="+mn-cs"/>
                        </a:rPr>
                        <a:t>411  (</a:t>
                      </a:r>
                      <a:r>
                        <a:rPr kumimoji="0" lang="en-GB" altLang="zh-HK" sz="1200" b="1" kern="1200" dirty="0">
                          <a:solidFill>
                            <a:schemeClr val="dk1"/>
                          </a:solidFill>
                          <a:effectLst/>
                          <a:latin typeface="+mn-lt"/>
                          <a:ea typeface="+mn-ea"/>
                          <a:cs typeface="+mn-cs"/>
                        </a:rPr>
                        <a:t>active</a:t>
                      </a:r>
                      <a:r>
                        <a:rPr kumimoji="0" lang="zh-HK" altLang="en-US" sz="1200" b="1" kern="1200" dirty="0">
                          <a:solidFill>
                            <a:schemeClr val="dk1"/>
                          </a:solidFill>
                          <a:effectLst/>
                          <a:latin typeface="+mn-lt"/>
                          <a:ea typeface="+mn-ea"/>
                          <a:cs typeface="+mn-cs"/>
                        </a:rPr>
                        <a:t> </a:t>
                      </a:r>
                      <a:r>
                        <a:rPr kumimoji="0" lang="en-US" altLang="zh-HK" sz="1200" b="1" kern="1200" dirty="0">
                          <a:solidFill>
                            <a:schemeClr val="dk1"/>
                          </a:solidFill>
                          <a:effectLst/>
                          <a:latin typeface="+mn-lt"/>
                          <a:ea typeface="+mn-ea"/>
                          <a:cs typeface="+mn-cs"/>
                        </a:rPr>
                        <a:t>339 / </a:t>
                      </a:r>
                      <a:r>
                        <a:rPr kumimoji="0" lang="en-GB" altLang="zh-HK" sz="1200" b="1" kern="1200" dirty="0">
                          <a:solidFill>
                            <a:schemeClr val="dk1"/>
                          </a:solidFill>
                          <a:effectLst/>
                          <a:latin typeface="+mn-lt"/>
                          <a:ea typeface="+mn-ea"/>
                          <a:cs typeface="+mn-cs"/>
                        </a:rPr>
                        <a:t>retired </a:t>
                      </a:r>
                      <a:r>
                        <a:rPr kumimoji="0" lang="zh-HK" altLang="en-US" sz="1200" b="1" kern="1200" dirty="0">
                          <a:solidFill>
                            <a:schemeClr val="dk1"/>
                          </a:solidFill>
                          <a:effectLst/>
                          <a:latin typeface="+mn-lt"/>
                          <a:ea typeface="+mn-ea"/>
                          <a:cs typeface="+mn-cs"/>
                        </a:rPr>
                        <a:t> </a:t>
                      </a:r>
                      <a:r>
                        <a:rPr kumimoji="0" lang="en-US" altLang="zh-HK" sz="1200" b="1" kern="1200" dirty="0">
                          <a:solidFill>
                            <a:schemeClr val="dk1"/>
                          </a:solidFill>
                          <a:effectLst/>
                          <a:latin typeface="+mn-lt"/>
                          <a:ea typeface="+mn-ea"/>
                          <a:cs typeface="+mn-cs"/>
                        </a:rPr>
                        <a:t>72) </a:t>
                      </a:r>
                      <a:r>
                        <a:rPr kumimoji="0" lang="en-GB" altLang="zh-HK" sz="1200" b="1" kern="1200" dirty="0">
                          <a:solidFill>
                            <a:schemeClr val="dk1"/>
                          </a:solidFill>
                          <a:effectLst/>
                          <a:latin typeface="+mn-lt"/>
                          <a:ea typeface="+mn-ea"/>
                          <a:cs typeface="+mn-cs"/>
                        </a:rPr>
                        <a:t>Aux </a:t>
                      </a:r>
                      <a:r>
                        <a:rPr kumimoji="0" lang="en-US" altLang="zh-HK" sz="1200" b="1" kern="1200" dirty="0">
                          <a:solidFill>
                            <a:schemeClr val="dk1"/>
                          </a:solidFill>
                          <a:effectLst/>
                          <a:latin typeface="+mn-lt"/>
                          <a:ea typeface="+mn-ea"/>
                          <a:cs typeface="+mn-cs"/>
                        </a:rPr>
                        <a:t>10   </a:t>
                      </a:r>
                      <a:r>
                        <a:rPr kumimoji="0" lang="en-GB" altLang="zh-HK" sz="1200" b="1" kern="1200" dirty="0">
                          <a:solidFill>
                            <a:schemeClr val="dk1"/>
                          </a:solidFill>
                          <a:effectLst/>
                          <a:latin typeface="+mn-lt"/>
                          <a:ea typeface="+mn-ea"/>
                          <a:cs typeface="+mn-cs"/>
                        </a:rPr>
                        <a:t>Cadets </a:t>
                      </a:r>
                      <a:r>
                        <a:rPr kumimoji="0" lang="en-US" altLang="zh-HK" sz="1200" b="1" kern="1200" dirty="0">
                          <a:solidFill>
                            <a:schemeClr val="dk1"/>
                          </a:solidFill>
                          <a:effectLst/>
                          <a:latin typeface="+mn-lt"/>
                          <a:ea typeface="+mn-ea"/>
                          <a:cs typeface="+mn-cs"/>
                        </a:rPr>
                        <a:t>26 </a:t>
                      </a:r>
                      <a:r>
                        <a:rPr kumimoji="0" lang="en-GB" altLang="zh-HK" sz="1200" b="1" kern="1200" dirty="0">
                          <a:solidFill>
                            <a:schemeClr val="dk1"/>
                          </a:solidFill>
                          <a:effectLst/>
                          <a:latin typeface="+mn-lt"/>
                          <a:ea typeface="+mn-ea"/>
                          <a:cs typeface="+mn-cs"/>
                        </a:rPr>
                        <a:t>Employees </a:t>
                      </a:r>
                      <a:r>
                        <a:rPr kumimoji="0" lang="en-US" altLang="zh-HK" sz="1200" b="1" kern="1200" dirty="0">
                          <a:solidFill>
                            <a:schemeClr val="dk1"/>
                          </a:solidFill>
                          <a:effectLst/>
                          <a:latin typeface="+mn-lt"/>
                          <a:ea typeface="+mn-ea"/>
                          <a:cs typeface="+mn-cs"/>
                        </a:rPr>
                        <a:t>370</a:t>
                      </a:r>
                    </a:p>
                    <a:p>
                      <a:r>
                        <a:rPr kumimoji="0" lang="en-GB" altLang="zh-HK" sz="1200" b="1" kern="1200" dirty="0">
                          <a:solidFill>
                            <a:schemeClr val="dk1"/>
                          </a:solidFill>
                          <a:effectLst/>
                          <a:latin typeface="+mn-lt"/>
                          <a:ea typeface="+mn-ea"/>
                          <a:cs typeface="+mn-cs"/>
                        </a:rPr>
                        <a:t>Corps </a:t>
                      </a:r>
                      <a:r>
                        <a:rPr kumimoji="0" lang="zh-HK" altLang="en-US" sz="1200" b="1" kern="1200" dirty="0">
                          <a:solidFill>
                            <a:schemeClr val="dk1"/>
                          </a:solidFill>
                          <a:effectLst/>
                          <a:latin typeface="+mn-lt"/>
                          <a:ea typeface="+mn-ea"/>
                          <a:cs typeface="+mn-cs"/>
                        </a:rPr>
                        <a:t> </a:t>
                      </a:r>
                      <a:r>
                        <a:rPr kumimoji="0" lang="en-US" altLang="zh-HK" sz="1200" b="1" kern="1200" dirty="0">
                          <a:solidFill>
                            <a:schemeClr val="dk1"/>
                          </a:solidFill>
                          <a:effectLst/>
                          <a:latin typeface="+mn-lt"/>
                          <a:ea typeface="+mn-ea"/>
                          <a:cs typeface="+mn-cs"/>
                        </a:rPr>
                        <a:t>64     </a:t>
                      </a:r>
                      <a:r>
                        <a:rPr kumimoji="0" lang="en-GB" altLang="zh-HK" sz="1200" b="1" kern="1200" dirty="0">
                          <a:solidFill>
                            <a:schemeClr val="dk1"/>
                          </a:solidFill>
                          <a:effectLst/>
                          <a:latin typeface="+mn-lt"/>
                          <a:ea typeface="+mn-ea"/>
                          <a:cs typeface="+mn-cs"/>
                        </a:rPr>
                        <a:t>Outposts </a:t>
                      </a:r>
                      <a:r>
                        <a:rPr kumimoji="0" lang="zh-HK" altLang="en-US" sz="1200" b="1" kern="1200" dirty="0">
                          <a:solidFill>
                            <a:schemeClr val="dk1"/>
                          </a:solidFill>
                          <a:effectLst/>
                          <a:latin typeface="+mn-lt"/>
                          <a:ea typeface="+mn-ea"/>
                          <a:cs typeface="+mn-cs"/>
                        </a:rPr>
                        <a:t> </a:t>
                      </a:r>
                      <a:r>
                        <a:rPr kumimoji="0" lang="en-US" altLang="zh-HK" sz="1200" b="1" kern="1200" dirty="0">
                          <a:solidFill>
                            <a:schemeClr val="dk1"/>
                          </a:solidFill>
                          <a:effectLst/>
                          <a:latin typeface="+mn-lt"/>
                          <a:ea typeface="+mn-ea"/>
                          <a:cs typeface="+mn-cs"/>
                        </a:rPr>
                        <a:t>100     </a:t>
                      </a:r>
                      <a:r>
                        <a:rPr kumimoji="0" lang="en-GB" altLang="zh-HK" sz="1200" b="1" kern="1200" dirty="0">
                          <a:solidFill>
                            <a:schemeClr val="dk1"/>
                          </a:solidFill>
                          <a:effectLst/>
                          <a:latin typeface="+mn-lt"/>
                          <a:ea typeface="+mn-ea"/>
                          <a:cs typeface="+mn-cs"/>
                        </a:rPr>
                        <a:t>Senior Soldiers</a:t>
                      </a:r>
                      <a:r>
                        <a:rPr kumimoji="0" lang="en-US" altLang="zh-HK" sz="1200" b="1" kern="1200" dirty="0">
                          <a:solidFill>
                            <a:schemeClr val="dk1"/>
                          </a:solidFill>
                          <a:effectLst/>
                          <a:latin typeface="+mn-lt"/>
                          <a:ea typeface="+mn-ea"/>
                          <a:cs typeface="+mn-cs"/>
                        </a:rPr>
                        <a:t> 5,551    </a:t>
                      </a:r>
                      <a:r>
                        <a:rPr kumimoji="0" lang="en-GB" altLang="zh-HK" sz="1200" b="1" kern="1200" dirty="0">
                          <a:solidFill>
                            <a:schemeClr val="dk1"/>
                          </a:solidFill>
                          <a:effectLst/>
                          <a:latin typeface="+mn-lt"/>
                          <a:ea typeface="+mn-ea"/>
                          <a:cs typeface="+mn-cs"/>
                        </a:rPr>
                        <a:t>Adherents </a:t>
                      </a:r>
                      <a:r>
                        <a:rPr kumimoji="0" lang="zh-HK" altLang="en-US" sz="1200" b="1" kern="1200" dirty="0">
                          <a:solidFill>
                            <a:schemeClr val="dk1"/>
                          </a:solidFill>
                          <a:effectLst/>
                          <a:latin typeface="+mn-lt"/>
                          <a:ea typeface="+mn-ea"/>
                          <a:cs typeface="+mn-cs"/>
                        </a:rPr>
                        <a:t> </a:t>
                      </a:r>
                      <a:r>
                        <a:rPr kumimoji="0" lang="en-US" altLang="zh-HK" sz="1200" b="1" kern="1200" dirty="0">
                          <a:solidFill>
                            <a:schemeClr val="dk1"/>
                          </a:solidFill>
                          <a:effectLst/>
                          <a:latin typeface="+mn-lt"/>
                          <a:ea typeface="+mn-ea"/>
                          <a:cs typeface="+mn-cs"/>
                        </a:rPr>
                        <a:t>5,108  </a:t>
                      </a:r>
                      <a:r>
                        <a:rPr kumimoji="0" lang="en-GB" altLang="zh-HK" sz="1200" b="1" kern="1200" dirty="0">
                          <a:solidFill>
                            <a:schemeClr val="dk1"/>
                          </a:solidFill>
                          <a:effectLst/>
                          <a:latin typeface="+mn-lt"/>
                          <a:ea typeface="+mn-ea"/>
                          <a:cs typeface="+mn-cs"/>
                        </a:rPr>
                        <a:t>Junior Soldiers </a:t>
                      </a:r>
                      <a:r>
                        <a:rPr kumimoji="0" lang="zh-HK" altLang="en-US" sz="1200" b="1" kern="1200" dirty="0">
                          <a:solidFill>
                            <a:schemeClr val="dk1"/>
                          </a:solidFill>
                          <a:effectLst/>
                          <a:latin typeface="+mn-lt"/>
                          <a:ea typeface="+mn-ea"/>
                          <a:cs typeface="+mn-cs"/>
                        </a:rPr>
                        <a:t> </a:t>
                      </a:r>
                      <a:r>
                        <a:rPr kumimoji="0" lang="en-US" altLang="zh-HK" sz="1200" b="1" kern="1200" dirty="0">
                          <a:solidFill>
                            <a:schemeClr val="dk1"/>
                          </a:solidFill>
                          <a:effectLst/>
                          <a:latin typeface="+mn-lt"/>
                          <a:ea typeface="+mn-ea"/>
                          <a:cs typeface="+mn-cs"/>
                        </a:rPr>
                        <a:t>1,281</a:t>
                      </a:r>
                    </a:p>
                    <a:p>
                      <a:endParaRPr kumimoji="0" lang="en-US" altLang="zh-HK" sz="1100" b="1" i="0" u="none" strike="noStrike" kern="1200" dirty="0">
                        <a:solidFill>
                          <a:schemeClr val="dk1"/>
                        </a:solidFill>
                        <a:effectLst/>
                        <a:latin typeface="Arial"/>
                        <a:ea typeface="+mn-ea"/>
                        <a:cs typeface="+mn-cs"/>
                      </a:endParaRPr>
                    </a:p>
                    <a:p>
                      <a:r>
                        <a:rPr kumimoji="0" lang="en-US" altLang="zh-HK" sz="1100" b="1" i="0" u="none" strike="noStrike" kern="1200" dirty="0">
                          <a:solidFill>
                            <a:schemeClr val="dk1"/>
                          </a:solidFill>
                          <a:effectLst/>
                          <a:latin typeface="Arial"/>
                          <a:ea typeface="+mn-ea"/>
                          <a:cs typeface="+mn-cs"/>
                        </a:rPr>
                        <a:t>Prayer request:</a:t>
                      </a:r>
                    </a:p>
                    <a:p>
                      <a:r>
                        <a:rPr kumimoji="0" lang="en-US" altLang="zh-HK" sz="1100" b="1" i="0" u="none" strike="noStrike" kern="1200" dirty="0">
                          <a:solidFill>
                            <a:schemeClr val="dk1"/>
                          </a:solidFill>
                          <a:effectLst/>
                          <a:latin typeface="Arial"/>
                          <a:ea typeface="+mn-ea"/>
                          <a:cs typeface="+mn-cs"/>
                        </a:rPr>
                        <a:t>1. Reviewing of the Territorial Strategic Plan</a:t>
                      </a:r>
                    </a:p>
                    <a:p>
                      <a:r>
                        <a:rPr kumimoji="0" lang="en-US" altLang="zh-HK" sz="1100" b="0" i="0" u="none" strike="noStrike" kern="1200" dirty="0">
                          <a:solidFill>
                            <a:schemeClr val="dk1"/>
                          </a:solidFill>
                          <a:effectLst/>
                          <a:latin typeface="Arial"/>
                          <a:ea typeface="+mn-ea"/>
                          <a:cs typeface="+mn-cs"/>
                        </a:rPr>
                        <a:t>    As the territory's current strategic plan spans 5 years, with next year being the final year of this cycle, it is crucial to </a:t>
                      </a:r>
                    </a:p>
                    <a:p>
                      <a:r>
                        <a:rPr kumimoji="0" lang="en-US" altLang="zh-HK" sz="1100" b="0" i="0" u="none" strike="noStrike" kern="1200" dirty="0">
                          <a:solidFill>
                            <a:schemeClr val="dk1"/>
                          </a:solidFill>
                          <a:effectLst/>
                          <a:latin typeface="Arial"/>
                          <a:ea typeface="+mn-ea"/>
                          <a:cs typeface="+mn-cs"/>
                        </a:rPr>
                        <a:t>    evaluate our progress before moving forward with the re-development of the next 5-year strategic plan.</a:t>
                      </a:r>
                      <a:endParaRPr kumimoji="0" lang="en-US" altLang="zh-HK" sz="1100" b="1" i="0" u="none" strike="noStrike" kern="1200" dirty="0">
                        <a:solidFill>
                          <a:schemeClr val="dk1"/>
                        </a:solidFill>
                        <a:effectLst/>
                        <a:latin typeface="Arial"/>
                        <a:ea typeface="+mn-ea"/>
                        <a:cs typeface="+mn-cs"/>
                      </a:endParaRPr>
                    </a:p>
                    <a:p>
                      <a:r>
                        <a:rPr kumimoji="0" lang="en-US" altLang="zh-HK" sz="1100" b="1" i="0" u="none" strike="noStrike" kern="1200" dirty="0">
                          <a:solidFill>
                            <a:schemeClr val="dk1"/>
                          </a:solidFill>
                          <a:effectLst/>
                          <a:latin typeface="Arial"/>
                          <a:ea typeface="+mn-ea"/>
                          <a:cs typeface="+mn-cs"/>
                        </a:rPr>
                        <a:t>2. Territorial Theme 2021–2025</a:t>
                      </a:r>
                    </a:p>
                    <a:p>
                      <a:r>
                        <a:rPr kumimoji="0" lang="en-US" altLang="zh-HK" sz="1100" b="0" i="0" u="none" strike="noStrike" kern="1200" dirty="0">
                          <a:solidFill>
                            <a:schemeClr val="dk1"/>
                          </a:solidFill>
                          <a:effectLst/>
                          <a:latin typeface="Arial"/>
                          <a:ea typeface="+mn-ea"/>
                          <a:cs typeface="+mn-cs"/>
                        </a:rPr>
                        <a:t>    The theme, ‘Rebuild, Restore, Renew’, has guided us from 2021 through 2025. As we enter 2025, the focus shifts to ‘Revival’. </a:t>
                      </a:r>
                      <a:endParaRPr kumimoji="0" lang="en-US" altLang="zh-HK" sz="1100" b="1" i="0" u="none" strike="noStrike" kern="1200" dirty="0">
                        <a:solidFill>
                          <a:schemeClr val="dk1"/>
                        </a:solidFill>
                        <a:effectLst/>
                        <a:latin typeface="Arial"/>
                        <a:ea typeface="+mn-ea"/>
                        <a:cs typeface="+mn-cs"/>
                      </a:endParaRPr>
                    </a:p>
                    <a:p>
                      <a:r>
                        <a:rPr kumimoji="0" lang="en-US" altLang="zh-HK" sz="1100" b="1" i="0" u="none" strike="noStrike" kern="1200" dirty="0">
                          <a:solidFill>
                            <a:schemeClr val="dk1"/>
                          </a:solidFill>
                          <a:effectLst/>
                          <a:latin typeface="Arial"/>
                          <a:ea typeface="+mn-ea"/>
                          <a:cs typeface="+mn-cs"/>
                        </a:rPr>
                        <a:t>3.Spiritual Growth of Soldiers and Officers</a:t>
                      </a:r>
                    </a:p>
                    <a:p>
                      <a:r>
                        <a:rPr kumimoji="0" lang="en-US" altLang="zh-HK" sz="1100" b="0" i="0" u="none" strike="noStrike" kern="1200" dirty="0">
                          <a:solidFill>
                            <a:schemeClr val="dk1"/>
                          </a:solidFill>
                          <a:effectLst/>
                          <a:latin typeface="Arial"/>
                          <a:ea typeface="+mn-ea"/>
                          <a:cs typeface="+mn-cs"/>
                        </a:rPr>
                        <a:t>   Please pray for our soldiers and officers to be embedded in living holy lives, remaining deeply rooted in their faith, and </a:t>
                      </a:r>
                    </a:p>
                    <a:p>
                      <a:r>
                        <a:rPr kumimoji="0" lang="en-US" altLang="zh-HK" sz="1100" b="0" i="0" u="none" strike="noStrike" kern="1200" dirty="0">
                          <a:solidFill>
                            <a:schemeClr val="dk1"/>
                          </a:solidFill>
                          <a:effectLst/>
                          <a:latin typeface="Arial"/>
                          <a:ea typeface="+mn-ea"/>
                          <a:cs typeface="+mn-cs"/>
                        </a:rPr>
                        <a:t>   growing in their love and commitment to God.</a:t>
                      </a:r>
                      <a:endParaRPr kumimoji="0" lang="en-US" altLang="zh-HK" sz="1100" b="1" i="0" u="none" strike="noStrike" kern="1200" dirty="0">
                        <a:solidFill>
                          <a:schemeClr val="dk1"/>
                        </a:solidFill>
                        <a:effectLst/>
                        <a:latin typeface="Arial"/>
                        <a:ea typeface="+mn-ea"/>
                        <a:cs typeface="+mn-cs"/>
                      </a:endParaRPr>
                    </a:p>
                    <a:p>
                      <a:r>
                        <a:rPr kumimoji="0" lang="en-US" altLang="zh-HK" sz="1100" b="1" i="0" u="none" strike="noStrike" kern="1200" dirty="0">
                          <a:solidFill>
                            <a:schemeClr val="dk1"/>
                          </a:solidFill>
                          <a:effectLst/>
                          <a:latin typeface="Arial"/>
                          <a:ea typeface="+mn-ea"/>
                          <a:cs typeface="+mn-cs"/>
                        </a:rPr>
                        <a:t>4.Health Issues in Officers</a:t>
                      </a:r>
                    </a:p>
                    <a:p>
                      <a:r>
                        <a:rPr kumimoji="0" lang="en-US" altLang="zh-HK" sz="1100" b="0" i="0" u="none" strike="noStrike" kern="1200" dirty="0">
                          <a:solidFill>
                            <a:schemeClr val="dk1"/>
                          </a:solidFill>
                          <a:effectLst/>
                          <a:latin typeface="Arial"/>
                          <a:ea typeface="+mn-ea"/>
                          <a:cs typeface="+mn-cs"/>
                        </a:rPr>
                        <a:t>   Please pray for the health of our active officers. Two active officers have been Promoted to Glory during 2024, so please pray </a:t>
                      </a:r>
                    </a:p>
                    <a:p>
                      <a:r>
                        <a:rPr kumimoji="0" lang="en-US" altLang="zh-HK" sz="1100" b="0" i="0" u="none" strike="noStrike" kern="1200" dirty="0">
                          <a:solidFill>
                            <a:schemeClr val="dk1"/>
                          </a:solidFill>
                          <a:effectLst/>
                          <a:latin typeface="Arial"/>
                          <a:ea typeface="+mn-ea"/>
                          <a:cs typeface="+mn-cs"/>
                        </a:rPr>
                        <a:t>   that good health will be maintained for all our officers.</a:t>
                      </a:r>
                      <a:endParaRPr kumimoji="0" lang="en-US" altLang="zh-HK" sz="1100" b="1" i="0" u="none" strike="noStrike" kern="1200" dirty="0">
                        <a:solidFill>
                          <a:schemeClr val="dk1"/>
                        </a:solidFill>
                        <a:effectLst/>
                        <a:latin typeface="Arial"/>
                        <a:ea typeface="+mn-ea"/>
                        <a:cs typeface="+mn-cs"/>
                      </a:endParaRPr>
                    </a:p>
                    <a:p>
                      <a:r>
                        <a:rPr kumimoji="0" lang="en-US" altLang="zh-HK" sz="1100" b="1" i="0" u="none" strike="noStrike" kern="1200" dirty="0">
                          <a:solidFill>
                            <a:schemeClr val="dk1"/>
                          </a:solidFill>
                          <a:effectLst/>
                          <a:latin typeface="Arial"/>
                          <a:ea typeface="+mn-ea"/>
                          <a:cs typeface="+mn-cs"/>
                        </a:rPr>
                        <a:t>5.Ongoing Support for Territorial Funding</a:t>
                      </a:r>
                    </a:p>
                    <a:p>
                      <a:r>
                        <a:rPr kumimoji="0" lang="en-US" altLang="zh-HK" sz="1100" b="0" i="0" u="none" strike="noStrike" kern="1200" dirty="0">
                          <a:solidFill>
                            <a:schemeClr val="dk1"/>
                          </a:solidFill>
                          <a:effectLst/>
                          <a:latin typeface="Arial"/>
                          <a:ea typeface="+mn-ea"/>
                          <a:cs typeface="+mn-cs"/>
                        </a:rPr>
                        <a:t>   Please pray for stewardship at all levels within the territory and the boost of local income-generating projects.</a:t>
                      </a:r>
                      <a:endParaRPr kumimoji="0" lang="en-US" altLang="zh-HK" sz="1100" b="1" i="0" u="none" strike="noStrike" kern="1200" dirty="0">
                        <a:solidFill>
                          <a:schemeClr val="dk1"/>
                        </a:solidFill>
                        <a:effectLst/>
                        <a:latin typeface="Arial"/>
                        <a:ea typeface="+mn-ea"/>
                        <a:cs typeface="+mn-cs"/>
                      </a:endParaRPr>
                    </a:p>
                    <a:p>
                      <a:r>
                        <a:rPr kumimoji="0" lang="en-US" altLang="zh-HK" sz="1100" b="1" i="0" u="none" strike="noStrike" kern="1200" dirty="0">
                          <a:solidFill>
                            <a:schemeClr val="dk1"/>
                          </a:solidFill>
                          <a:effectLst/>
                          <a:latin typeface="Arial"/>
                          <a:ea typeface="+mn-ea"/>
                          <a:cs typeface="+mn-cs"/>
                        </a:rPr>
                        <a:t>6. Prayer needs for the Solomon Islands </a:t>
                      </a:r>
                    </a:p>
                    <a:p>
                      <a:r>
                        <a:rPr kumimoji="0" lang="en-US" altLang="zh-HK" sz="1100" b="0" i="0" u="none" strike="noStrike" kern="1200" dirty="0">
                          <a:solidFill>
                            <a:schemeClr val="dk1"/>
                          </a:solidFill>
                          <a:effectLst/>
                          <a:latin typeface="Arial"/>
                          <a:ea typeface="+mn-ea"/>
                          <a:cs typeface="+mn-cs"/>
                        </a:rPr>
                        <a:t>    - Making it Happen Project – A project for construction of officers.</a:t>
                      </a:r>
                    </a:p>
                    <a:p>
                      <a:r>
                        <a:rPr kumimoji="0" lang="en-US" altLang="zh-HK" sz="1100" b="0" i="0" u="none" strike="noStrike" kern="1200" dirty="0">
                          <a:solidFill>
                            <a:schemeClr val="dk1"/>
                          </a:solidFill>
                          <a:effectLst/>
                          <a:latin typeface="Arial"/>
                          <a:ea typeface="+mn-ea"/>
                          <a:cs typeface="+mn-cs"/>
                        </a:rPr>
                        <a:t>    - Mission travel – safe travel to village churches to follow up on new mission opportunities.</a:t>
                      </a:r>
                    </a:p>
                    <a:p>
                      <a:r>
                        <a:rPr kumimoji="0" lang="en-US" altLang="zh-HK" sz="1100" b="0" i="0" u="none" strike="noStrike" kern="1200" dirty="0">
                          <a:solidFill>
                            <a:schemeClr val="dk1"/>
                          </a:solidFill>
                          <a:effectLst/>
                          <a:latin typeface="Arial"/>
                          <a:ea typeface="+mn-ea"/>
                          <a:cs typeface="+mn-cs"/>
                        </a:rPr>
                        <a:t>    - District quarters repairs and maintenance.</a:t>
                      </a:r>
                      <a:endParaRPr kumimoji="0" lang="en-US" altLang="zh-HK" sz="1100" b="1" i="0" u="none" strike="noStrike" kern="1200" dirty="0">
                        <a:solidFill>
                          <a:schemeClr val="dk1"/>
                        </a:solidFill>
                        <a:effectLst/>
                        <a:latin typeface="Arial"/>
                        <a:ea typeface="+mn-ea"/>
                        <a:cs typeface="+mn-cs"/>
                      </a:endParaRPr>
                    </a:p>
                    <a:p>
                      <a:r>
                        <a:rPr kumimoji="0" lang="en-US" altLang="zh-HK" sz="1100" b="1" i="0" u="none" strike="noStrike" kern="1200" dirty="0">
                          <a:solidFill>
                            <a:schemeClr val="dk1"/>
                          </a:solidFill>
                          <a:effectLst/>
                          <a:latin typeface="Arial"/>
                          <a:ea typeface="+mn-ea"/>
                          <a:cs typeface="+mn-cs"/>
                        </a:rPr>
                        <a:t>7.Ordination &amp; Commissioning </a:t>
                      </a:r>
                    </a:p>
                    <a:p>
                      <a:r>
                        <a:rPr kumimoji="0" lang="en-US" altLang="zh-HK" sz="1100" b="0" i="0" u="none" strike="noStrike" kern="1200" dirty="0">
                          <a:solidFill>
                            <a:schemeClr val="dk1"/>
                          </a:solidFill>
                          <a:effectLst/>
                          <a:latin typeface="Arial"/>
                          <a:ea typeface="+mn-ea"/>
                          <a:cs typeface="+mn-cs"/>
                        </a:rPr>
                        <a:t>   Please pray for the cadets of the Champions of the Mission session as they are ordained and commissioned, the Port  </a:t>
                      </a:r>
                    </a:p>
                    <a:p>
                      <a:r>
                        <a:rPr kumimoji="0" lang="en-US" altLang="zh-HK" sz="1100" b="0" i="0" u="none" strike="noStrike" kern="1200" dirty="0">
                          <a:solidFill>
                            <a:schemeClr val="dk1"/>
                          </a:solidFill>
                          <a:effectLst/>
                          <a:latin typeface="Arial"/>
                          <a:ea typeface="+mn-ea"/>
                          <a:cs typeface="+mn-cs"/>
                        </a:rPr>
                        <a:t>   Moresby campus on the 1 December 2024 and the </a:t>
                      </a:r>
                      <a:r>
                        <a:rPr kumimoji="0" lang="en-US" altLang="zh-HK" sz="1100" b="0" i="0" u="none" strike="noStrike" kern="1200" dirty="0" err="1">
                          <a:solidFill>
                            <a:schemeClr val="dk1"/>
                          </a:solidFill>
                          <a:effectLst/>
                          <a:latin typeface="Arial"/>
                          <a:ea typeface="+mn-ea"/>
                          <a:cs typeface="+mn-cs"/>
                        </a:rPr>
                        <a:t>Kainantu</a:t>
                      </a:r>
                      <a:r>
                        <a:rPr kumimoji="0" lang="en-US" altLang="zh-HK" sz="1100" b="0" i="0" u="none" strike="noStrike" kern="1200" dirty="0">
                          <a:solidFill>
                            <a:schemeClr val="dk1"/>
                          </a:solidFill>
                          <a:effectLst/>
                          <a:latin typeface="Arial"/>
                          <a:ea typeface="+mn-ea"/>
                          <a:cs typeface="+mn-cs"/>
                        </a:rPr>
                        <a:t> campus on the 8 December 2024.</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9569278"/>
                  </a:ext>
                </a:extLst>
              </a:tr>
            </a:tbl>
          </a:graphicData>
        </a:graphic>
      </p:graphicFrame>
      <p:sp>
        <p:nvSpPr>
          <p:cNvPr id="2" name="矩形 11">
            <a:extLst>
              <a:ext uri="{FF2B5EF4-FFF2-40B4-BE49-F238E27FC236}">
                <a16:creationId xmlns:a16="http://schemas.microsoft.com/office/drawing/2014/main" id="{5E0054C3-4278-BE95-462C-5E84278D0054}"/>
              </a:ext>
            </a:extLst>
          </p:cNvPr>
          <p:cNvSpPr/>
          <p:nvPr/>
        </p:nvSpPr>
        <p:spPr>
          <a:xfrm>
            <a:off x="3240671" y="68142"/>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159447359"/>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E4728-0BA9-316A-4CCD-BB53DDECF9F3}"/>
            </a:ext>
          </a:extLst>
        </p:cNvPr>
        <p:cNvGrpSpPr/>
        <p:nvPr/>
      </p:nvGrpSpPr>
      <p:grpSpPr>
        <a:xfrm>
          <a:off x="0" y="0"/>
          <a:ext cx="0" cy="0"/>
          <a:chOff x="0" y="0"/>
          <a:chExt cx="0" cy="0"/>
        </a:xfrm>
      </p:grpSpPr>
      <p:graphicFrame>
        <p:nvGraphicFramePr>
          <p:cNvPr id="25" name="表格 24">
            <a:extLst>
              <a:ext uri="{FF2B5EF4-FFF2-40B4-BE49-F238E27FC236}">
                <a16:creationId xmlns:a16="http://schemas.microsoft.com/office/drawing/2014/main" id="{16639303-F82A-B8EC-6790-75E9AF3A9FB6}"/>
              </a:ext>
            </a:extLst>
          </p:cNvPr>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BE7BA4AF-6E54-AE31-90A8-41347782C5B0}"/>
              </a:ext>
            </a:extLst>
          </p:cNvPr>
          <p:cNvSpPr/>
          <p:nvPr/>
        </p:nvSpPr>
        <p:spPr>
          <a:xfrm>
            <a:off x="4491" y="29170"/>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a:t>
            </a:r>
            <a:r>
              <a:rPr lang="en-US" altLang="zh-HK"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October</a:t>
            </a:r>
            <a:r>
              <a:rPr kumimoji="0" lang="en-US" altLang="zh-HK" b="1" i="0" u="none" strike="noStrike" kern="10" cap="none" spc="0" normalizeH="0" baseline="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99764F02-5E56-B9CF-5098-FAB9ABF5657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2464BCFC-8FB8-C5B9-1CE3-6F0714819A9E}"/>
              </a:ext>
            </a:extLst>
          </p:cNvPr>
          <p:cNvGraphicFramePr>
            <a:graphicFrameLocks noGrp="1"/>
          </p:cNvGraphicFramePr>
          <p:nvPr>
            <p:extLst>
              <p:ext uri="{D42A27DB-BD31-4B8C-83A1-F6EECF244321}">
                <p14:modId xmlns:p14="http://schemas.microsoft.com/office/powerpoint/2010/main" val="34532436"/>
              </p:ext>
            </p:extLst>
          </p:nvPr>
        </p:nvGraphicFramePr>
        <p:xfrm>
          <a:off x="253139" y="1057631"/>
          <a:ext cx="8637722" cy="4044297"/>
        </p:xfrm>
        <a:graphic>
          <a:graphicData uri="http://schemas.openxmlformats.org/drawingml/2006/table">
            <a:tbl>
              <a:tblPr firstRow="1" bandRow="1">
                <a:tableStyleId>{5C22544A-7EE6-4342-B048-85BDC9FD1C3A}</a:tableStyleId>
              </a:tblPr>
              <a:tblGrid>
                <a:gridCol w="684257">
                  <a:extLst>
                    <a:ext uri="{9D8B030D-6E8A-4147-A177-3AD203B41FA5}">
                      <a16:colId xmlns:a16="http://schemas.microsoft.com/office/drawing/2014/main" val="3730202693"/>
                    </a:ext>
                  </a:extLst>
                </a:gridCol>
                <a:gridCol w="7953465">
                  <a:extLst>
                    <a:ext uri="{9D8B030D-6E8A-4147-A177-3AD203B41FA5}">
                      <a16:colId xmlns:a16="http://schemas.microsoft.com/office/drawing/2014/main" val="181364024"/>
                    </a:ext>
                  </a:extLst>
                </a:gridCol>
              </a:tblGrid>
              <a:tr h="0">
                <a:tc gridSpan="2">
                  <a:txBody>
                    <a:bodyPr/>
                    <a:lstStyle/>
                    <a:p>
                      <a:pPr algn="ctr"/>
                      <a:r>
                        <a:rPr kumimoji="0" lang="en-US" altLang="zh-HK" sz="1200" b="1" kern="1200" dirty="0">
                          <a:solidFill>
                            <a:schemeClr val="tx1"/>
                          </a:solidFill>
                          <a:effectLst/>
                          <a:latin typeface="Arial"/>
                          <a:ea typeface="+mn-ea"/>
                          <a:cs typeface="+mn-cs"/>
                        </a:rPr>
                        <a:t>Week 3</a:t>
                      </a:r>
                      <a:endParaRPr lang="zh-HK"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310497">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1010330">
                <a:tc>
                  <a:txBody>
                    <a:bodyPr/>
                    <a:lstStyle/>
                    <a:p>
                      <a:pPr marL="0" algn="l" rtl="0" eaLnBrk="1" latinLnBrk="0" hangingPunct="1">
                        <a:lnSpc>
                          <a:spcPts val="1200"/>
                        </a:lnSpc>
                        <a:spcAft>
                          <a:spcPts val="0"/>
                        </a:spcAft>
                      </a:pP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Praise points:</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We praise God for the territorial theme of ‘Rebuild, Restore, Renew,’ ‘A Year of Reclamation’.  Souls have returned to God through evangelism, outreach programs, crusades, congress, men and women’s camps, youth councils, and Sunday School rallies, and we continue to see more and more lives experiencing a ‘turnaround’.  	 </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We praise God for the prayer cells rising amongst officers and soldiers, throughout the territory. And for prayers being answered. </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We praise God for his mission that continues to spread throughout the territory.  All to the Glory of God.</a:t>
                      </a:r>
                      <a:endParaRPr kumimoji="0" lang="en-GB" altLang="zh-HK" sz="1200" b="0" i="0" u="none" strike="noStrike" kern="1200" dirty="0">
                        <a:solidFill>
                          <a:schemeClr val="dk1"/>
                        </a:solidFill>
                        <a:effectLst/>
                        <a:latin typeface="Calibri" panose="020F0502020204030204" pitchFamily="34" charset="0"/>
                        <a:ea typeface="+mn-ea"/>
                        <a:cs typeface="Calibri" panose="020F0502020204030204" pitchFamily="34" charset="0"/>
                      </a:endParaRPr>
                    </a:p>
                    <a:p>
                      <a:endParaRPr kumimoji="0" lang="en-GB" altLang="zh-HK" sz="1100" b="1" i="0" u="none" strike="noStrike" kern="1200" dirty="0">
                        <a:solidFill>
                          <a:schemeClr val="dk1"/>
                        </a:solidFill>
                        <a:effectLst/>
                        <a:latin typeface="Arial"/>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9569278"/>
                  </a:ext>
                </a:extLst>
              </a:tr>
              <a:tr h="1010330">
                <a:tc>
                  <a:txBody>
                    <a:bodyPr/>
                    <a:lstStyle/>
                    <a:p>
                      <a:pPr marL="0" algn="l" rtl="0" eaLnBrk="1" latinLnBrk="0" hangingPunct="1">
                        <a:lnSpc>
                          <a:spcPts val="1200"/>
                        </a:lnSpc>
                        <a:spcAft>
                          <a:spcPts val="0"/>
                        </a:spcAft>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18/10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Bradbury Home of Loving Kindness </a:t>
                      </a:r>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Service Supervisor : Mr. Francis Au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Prayer requests: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pPr marL="228600" lvl="0" indent="-228600">
                        <a:buFont typeface="+mj-lt"/>
                        <a:buAutoNum type="arabicPeriod"/>
                      </a:pPr>
                      <a:r>
                        <a:rPr kumimoji="0" lang="en-US" altLang="zh-HK" sz="1200" kern="1200" dirty="0">
                          <a:solidFill>
                            <a:schemeClr val="dk1"/>
                          </a:solidFill>
                          <a:effectLst/>
                          <a:latin typeface="Calibri" panose="020F0502020204030204" pitchFamily="34" charset="0"/>
                          <a:ea typeface="+mn-ea"/>
                          <a:cs typeface="Calibri" panose="020F0502020204030204" pitchFamily="34" charset="0"/>
                        </a:rPr>
                        <a:t>We thank God for safeguarding our Home of Loving Kindness thus far and for calling one of our elderly to become a Soldier of The Salvation Army in August. May God continue to protect the physical and mental health of our elderly from illness and pain. May the elderly always learn about the Gospel and have peace and joy.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pPr marL="228600" lvl="0" indent="-228600">
                        <a:buFont typeface="+mj-lt"/>
                        <a:buAutoNum type="arabicPeriod"/>
                      </a:pPr>
                      <a:r>
                        <a:rPr kumimoji="0" lang="en-US" altLang="zh-HK" sz="1200" kern="1200" dirty="0">
                          <a:solidFill>
                            <a:schemeClr val="dk1"/>
                          </a:solidFill>
                          <a:effectLst/>
                          <a:latin typeface="Calibri" panose="020F0502020204030204" pitchFamily="34" charset="0"/>
                          <a:ea typeface="+mn-ea"/>
                          <a:cs typeface="Calibri" panose="020F0502020204030204" pitchFamily="34" charset="0"/>
                        </a:rPr>
                        <a:t>We thank God for safekeeping the family members of our elderly. May God grant them peace and joy that they can work with us to care for the elderly who are in the later stage of their lives.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pPr marL="228600" indent="-228600">
                        <a:buFont typeface="+mj-lt"/>
                        <a:buAutoNum type="arabicPeriod"/>
                      </a:pPr>
                      <a:r>
                        <a:rPr kumimoji="0" lang="en-US" altLang="zh-HK" sz="1200" kern="1200" dirty="0">
                          <a:solidFill>
                            <a:schemeClr val="dk1"/>
                          </a:solidFill>
                          <a:effectLst/>
                          <a:latin typeface="Calibri" panose="020F0502020204030204" pitchFamily="34" charset="0"/>
                          <a:ea typeface="+mn-ea"/>
                          <a:cs typeface="Calibri" panose="020F0502020204030204" pitchFamily="34" charset="0"/>
                        </a:rPr>
                        <a:t>We thank God for also guarding our colleagues to have good health and a loving heart to look after the elderly, bringing them richer later stage of life.</a:t>
                      </a:r>
                    </a:p>
                    <a:p>
                      <a:pPr marL="0" indent="0">
                        <a:buFont typeface="+mj-lt"/>
                        <a:buNone/>
                      </a:pPr>
                      <a:endParaRPr kumimoji="0" lang="en-GB" altLang="zh-HK" sz="1200" b="1" i="0" u="none" strike="noStrike" kern="1200" dirty="0">
                        <a:solidFill>
                          <a:schemeClr val="dk1"/>
                        </a:solidFill>
                        <a:effectLst/>
                        <a:latin typeface="Arial"/>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873121"/>
                  </a:ext>
                </a:extLst>
              </a:tr>
            </a:tbl>
          </a:graphicData>
        </a:graphic>
      </p:graphicFrame>
      <p:sp>
        <p:nvSpPr>
          <p:cNvPr id="2" name="矩形 11">
            <a:extLst>
              <a:ext uri="{FF2B5EF4-FFF2-40B4-BE49-F238E27FC236}">
                <a16:creationId xmlns:a16="http://schemas.microsoft.com/office/drawing/2014/main" id="{5E0054C3-4278-BE95-462C-5E84278D0054}"/>
              </a:ext>
            </a:extLst>
          </p:cNvPr>
          <p:cNvSpPr/>
          <p:nvPr/>
        </p:nvSpPr>
        <p:spPr>
          <a:xfrm>
            <a:off x="3240671" y="68142"/>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3283215873"/>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E4728-0BA9-316A-4CCD-BB53DDECF9F3}"/>
            </a:ext>
          </a:extLst>
        </p:cNvPr>
        <p:cNvGrpSpPr/>
        <p:nvPr/>
      </p:nvGrpSpPr>
      <p:grpSpPr>
        <a:xfrm>
          <a:off x="0" y="0"/>
          <a:ext cx="0" cy="0"/>
          <a:chOff x="0" y="0"/>
          <a:chExt cx="0" cy="0"/>
        </a:xfrm>
      </p:grpSpPr>
      <p:graphicFrame>
        <p:nvGraphicFramePr>
          <p:cNvPr id="25" name="表格 24">
            <a:extLst>
              <a:ext uri="{FF2B5EF4-FFF2-40B4-BE49-F238E27FC236}">
                <a16:creationId xmlns:a16="http://schemas.microsoft.com/office/drawing/2014/main" id="{16639303-F82A-B8EC-6790-75E9AF3A9FB6}"/>
              </a:ext>
            </a:extLst>
          </p:cNvPr>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BE7BA4AF-6E54-AE31-90A8-41347782C5B0}"/>
              </a:ext>
            </a:extLst>
          </p:cNvPr>
          <p:cNvSpPr/>
          <p:nvPr/>
        </p:nvSpPr>
        <p:spPr>
          <a:xfrm>
            <a:off x="4491" y="29170"/>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a:t>
            </a:r>
            <a:r>
              <a:rPr lang="en-US" altLang="zh-HK"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October</a:t>
            </a:r>
            <a:r>
              <a:rPr kumimoji="0" lang="en-US" altLang="zh-HK" b="1" i="0" u="none" strike="noStrike" kern="10" cap="none" spc="0" normalizeH="0" baseline="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99764F02-5E56-B9CF-5098-FAB9ABF5657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2464BCFC-8FB8-C5B9-1CE3-6F0714819A9E}"/>
              </a:ext>
            </a:extLst>
          </p:cNvPr>
          <p:cNvGraphicFramePr>
            <a:graphicFrameLocks noGrp="1"/>
          </p:cNvGraphicFramePr>
          <p:nvPr>
            <p:extLst>
              <p:ext uri="{D42A27DB-BD31-4B8C-83A1-F6EECF244321}">
                <p14:modId xmlns:p14="http://schemas.microsoft.com/office/powerpoint/2010/main" val="122332440"/>
              </p:ext>
            </p:extLst>
          </p:nvPr>
        </p:nvGraphicFramePr>
        <p:xfrm>
          <a:off x="253139" y="1188326"/>
          <a:ext cx="8637722" cy="5346024"/>
        </p:xfrm>
        <a:graphic>
          <a:graphicData uri="http://schemas.openxmlformats.org/drawingml/2006/table">
            <a:tbl>
              <a:tblPr firstRow="1" bandRow="1">
                <a:tableStyleId>{5C22544A-7EE6-4342-B048-85BDC9FD1C3A}</a:tableStyleId>
              </a:tblPr>
              <a:tblGrid>
                <a:gridCol w="684257">
                  <a:extLst>
                    <a:ext uri="{9D8B030D-6E8A-4147-A177-3AD203B41FA5}">
                      <a16:colId xmlns:a16="http://schemas.microsoft.com/office/drawing/2014/main" val="3730202693"/>
                    </a:ext>
                  </a:extLst>
                </a:gridCol>
                <a:gridCol w="7953465">
                  <a:extLst>
                    <a:ext uri="{9D8B030D-6E8A-4147-A177-3AD203B41FA5}">
                      <a16:colId xmlns:a16="http://schemas.microsoft.com/office/drawing/2014/main" val="181364024"/>
                    </a:ext>
                  </a:extLst>
                </a:gridCol>
              </a:tblGrid>
              <a:tr h="280647">
                <a:tc gridSpan="2">
                  <a:txBody>
                    <a:bodyPr/>
                    <a:lstStyle/>
                    <a:p>
                      <a:pPr algn="ctr"/>
                      <a:r>
                        <a:rPr kumimoji="0" lang="en-US" altLang="zh-HK" sz="1200" b="1" kern="1200" dirty="0">
                          <a:solidFill>
                            <a:schemeClr val="tx1"/>
                          </a:solidFill>
                          <a:effectLst/>
                          <a:latin typeface="Arial"/>
                          <a:ea typeface="+mn-ea"/>
                          <a:cs typeface="+mn-cs"/>
                        </a:rPr>
                        <a:t>Week 4</a:t>
                      </a:r>
                      <a:endParaRPr lang="zh-HK"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310497">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1010330">
                <a:tc>
                  <a:txBody>
                    <a:bodyPr/>
                    <a:lstStyle/>
                    <a:p>
                      <a:pPr marL="0" algn="l" rtl="0" eaLnBrk="1" latinLnBrk="0" hangingPunct="1">
                        <a:lnSpc>
                          <a:spcPts val="1200"/>
                        </a:lnSpc>
                        <a:spcAft>
                          <a:spcPts val="0"/>
                        </a:spcAft>
                      </a:pPr>
                      <a:endParaRPr kumimoji="0" lang="en-US" altLang="zh-HK" sz="1100" b="1" kern="0" dirty="0">
                        <a:solidFill>
                          <a:schemeClr val="dk1"/>
                        </a:solidFill>
                        <a:effectLst/>
                        <a:latin typeface="Arial" panose="020B0604020202020204" pitchFamily="34" charset="0"/>
                        <a:ea typeface="細明體" panose="02020509000000000000" pitchFamily="49" charset="-120"/>
                        <a:cs typeface="+mn-cs"/>
                      </a:endParaRPr>
                    </a:p>
                    <a:p>
                      <a:pPr marL="0" algn="l" rtl="0" eaLnBrk="1" latinLnBrk="0" hangingPunct="1">
                        <a:lnSpc>
                          <a:spcPts val="1200"/>
                        </a:lnSpc>
                        <a:spcAft>
                          <a:spcPts val="0"/>
                        </a:spcAft>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21/10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 </a:t>
                      </a:r>
                      <a:endParaRPr kumimoji="0" lang="zh-TW" altLang="zh-HK" sz="1200"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Trade Department </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Supply and Purchasing Officer: Mr. Rico Lai</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May God grant wisdom to satisfy the needs of TSA</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Use us as a channel to show God’s provision.</a:t>
                      </a:r>
                    </a:p>
                    <a:p>
                      <a:pPr marL="228600" indent="-228600">
                        <a:buFont typeface="+mj-lt"/>
                        <a:buAutoNum type="arabicPeriod"/>
                      </a:pPr>
                      <a:endParaRPr kumimoji="0" lang="en-GB" altLang="zh-HK" sz="1200" b="0" i="0"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9569278"/>
                  </a:ext>
                </a:extLst>
              </a:tr>
              <a:tr h="1010330">
                <a:tc>
                  <a:txBody>
                    <a:bodyPr/>
                    <a:lstStyle/>
                    <a:p>
                      <a:pPr marL="0" algn="l" rtl="0" eaLnBrk="1" latinLnBrk="0" hangingPunct="1">
                        <a:lnSpc>
                          <a:spcPts val="1200"/>
                        </a:lnSpc>
                        <a:spcAft>
                          <a:spcPts val="0"/>
                        </a:spcAft>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 </a:t>
                      </a:r>
                    </a:p>
                    <a:p>
                      <a:pPr marL="0" algn="l" rtl="0" eaLnBrk="1" latinLnBrk="0" hangingPunct="1">
                        <a:lnSpc>
                          <a:spcPts val="1200"/>
                        </a:lnSpc>
                        <a:spcAft>
                          <a:spcPts val="0"/>
                        </a:spcAft>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22/10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HK" sz="1200" b="1"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Tung Chung Corps </a:t>
                      </a: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Corps Officer: Captain Winnie Keung</a:t>
                      </a:r>
                    </a:p>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Prayer Requests:</a:t>
                      </a:r>
                    </a:p>
                    <a:p>
                      <a:pPr marL="228600" indent="-228600">
                        <a:buFont typeface="+mj-lt"/>
                        <a:buAutoNum type="arabicPeriod"/>
                      </a:pPr>
                      <a:r>
                        <a:rPr kumimoji="0" lang="en-US" altLang="zh-HK" sz="1200" b="0" kern="1200" dirty="0">
                          <a:solidFill>
                            <a:schemeClr val="dk1"/>
                          </a:solidFill>
                          <a:effectLst/>
                          <a:latin typeface="Calibri" panose="020F0502020204030204" pitchFamily="34" charset="0"/>
                          <a:ea typeface="+mn-ea"/>
                          <a:cs typeface="Calibri" panose="020F0502020204030204" pitchFamily="34" charset="0"/>
                        </a:rPr>
                        <a:t>Please pray that all soldiers of our corps will be unified to serve God. May God empower us and strengthen the hearts of our comrades. </a:t>
                      </a:r>
                    </a:p>
                    <a:p>
                      <a:pPr marL="228600" indent="-228600">
                        <a:buFont typeface="+mj-lt"/>
                        <a:buAutoNum type="arabicPeriod"/>
                      </a:pPr>
                      <a:r>
                        <a:rPr kumimoji="0" lang="en-US" altLang="zh-HK" sz="1200" b="0" kern="1200" dirty="0">
                          <a:solidFill>
                            <a:schemeClr val="dk1"/>
                          </a:solidFill>
                          <a:effectLst/>
                          <a:latin typeface="Calibri" panose="020F0502020204030204" pitchFamily="34" charset="0"/>
                          <a:ea typeface="+mn-ea"/>
                          <a:cs typeface="Calibri" panose="020F0502020204030204" pitchFamily="34" charset="0"/>
                        </a:rPr>
                        <a:t>Pray for the development of the corps’ youth ministry. May God grant teachers strength and wisdom so they will have a clear direction and accompany the youth as they grow. </a:t>
                      </a:r>
                    </a:p>
                    <a:p>
                      <a:endParaRPr kumimoji="0" lang="en-GB" altLang="zh-HK" sz="1200"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8486876"/>
                  </a:ext>
                </a:extLst>
              </a:tr>
              <a:tr h="1010330">
                <a:tc>
                  <a:txBody>
                    <a:bodyPr/>
                    <a:lstStyle/>
                    <a:p>
                      <a:pPr marL="0" algn="l" rtl="0" eaLnBrk="1" latinLnBrk="0" hangingPunct="1">
                        <a:lnSpc>
                          <a:spcPts val="1200"/>
                        </a:lnSpc>
                        <a:spcAft>
                          <a:spcPts val="0"/>
                        </a:spcAft>
                      </a:pPr>
                      <a:endParaRPr kumimoji="0" lang="en-US" altLang="zh-HK" sz="1100" b="1" kern="0" dirty="0">
                        <a:solidFill>
                          <a:schemeClr val="dk1"/>
                        </a:solidFill>
                        <a:effectLst/>
                        <a:latin typeface="Arial" panose="020B0604020202020204" pitchFamily="34" charset="0"/>
                        <a:ea typeface="細明體" panose="02020509000000000000" pitchFamily="49" charset="-120"/>
                        <a:cs typeface="+mn-cs"/>
                      </a:endParaRPr>
                    </a:p>
                    <a:p>
                      <a:pPr marL="0" algn="l" rtl="0" eaLnBrk="1" latinLnBrk="0" hangingPunct="1">
                        <a:lnSpc>
                          <a:spcPts val="1200"/>
                        </a:lnSpc>
                        <a:spcAft>
                          <a:spcPts val="0"/>
                        </a:spcAft>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23/10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HK" sz="1200" b="1" kern="1200" dirty="0">
                          <a:solidFill>
                            <a:schemeClr val="dk1"/>
                          </a:solidFill>
                          <a:effectLst/>
                          <a:latin typeface="Calibri" panose="020F0502020204030204" pitchFamily="34" charset="0"/>
                          <a:ea typeface="+mn-ea"/>
                          <a:cs typeface="Calibri" panose="020F0502020204030204" pitchFamily="34" charset="0"/>
                        </a:rPr>
                        <a:t> </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Yau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Tsim</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 Integrated Home Care Service Team</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Assistant Service Supervisor: Ms. Chu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Pui</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 Shan</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endPar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endParaRP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Please pray for our service users that they will be cared for physically, mentally, socially, and spiritually, and have peace in God. </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Please pray for our colleagues that they can make the best of their talents to care for the elderly and families in need in the community. May God bless our colleagues and their families with health. </a:t>
                      </a:r>
                    </a:p>
                    <a:p>
                      <a:endPar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endParaRPr kumimoji="0" lang="en-GB" altLang="zh-HK" sz="1200" b="1" i="0"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7059030"/>
                  </a:ext>
                </a:extLst>
              </a:tr>
            </a:tbl>
          </a:graphicData>
        </a:graphic>
      </p:graphicFrame>
      <p:sp>
        <p:nvSpPr>
          <p:cNvPr id="2" name="矩形 11">
            <a:extLst>
              <a:ext uri="{FF2B5EF4-FFF2-40B4-BE49-F238E27FC236}">
                <a16:creationId xmlns:a16="http://schemas.microsoft.com/office/drawing/2014/main" id="{5E0054C3-4278-BE95-462C-5E84278D0054}"/>
              </a:ext>
            </a:extLst>
          </p:cNvPr>
          <p:cNvSpPr/>
          <p:nvPr/>
        </p:nvSpPr>
        <p:spPr>
          <a:xfrm>
            <a:off x="3240671" y="68142"/>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796523086"/>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55894"/>
          <a:ext cx="9144000" cy="6103835"/>
        </p:xfrm>
        <a:graphic>
          <a:graphicData uri="http://schemas.openxmlformats.org/drawingml/2006/table">
            <a:tbl>
              <a:tblPr firstRow="1" bandRow="1">
                <a:effectLst>
                  <a:innerShdw blurRad="114300">
                    <a:prstClr val="black"/>
                  </a:innerShdw>
                </a:effectLst>
                <a:tableStyleId>{21E4AEA4-8DFA-4A89-87EB-49C32662AFE0}</a:tableStyleId>
              </a:tblPr>
              <a:tblGrid>
                <a:gridCol w="60960">
                  <a:extLst>
                    <a:ext uri="{9D8B030D-6E8A-4147-A177-3AD203B41FA5}">
                      <a16:colId xmlns:a16="http://schemas.microsoft.com/office/drawing/2014/main" val="20000"/>
                    </a:ext>
                  </a:extLst>
                </a:gridCol>
                <a:gridCol w="9083040">
                  <a:extLst>
                    <a:ext uri="{9D8B030D-6E8A-4147-A177-3AD203B41FA5}">
                      <a16:colId xmlns:a16="http://schemas.microsoft.com/office/drawing/2014/main" val="20001"/>
                    </a:ext>
                  </a:extLst>
                </a:gridCol>
              </a:tblGrid>
              <a:tr h="6103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HK"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l" rtl="0" eaLnBrk="1" latinLnBrk="0" hangingPunct="1"/>
                      <a:endParaRPr kumimoji="0" lang="zh-TW" altLang="en-US"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algn="just" rtl="0" eaLnBrk="1" latinLnBrk="0" hangingPunct="1"/>
                      <a:endPar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endParaRPr>
                    </a:p>
                    <a:p>
                      <a:pPr algn="just" rtl="0" eaLnBrk="1" latinLnBrk="0" hangingPunct="1"/>
                      <a:r>
                        <a:rPr kumimoji="0" lang="fr-FR" altLang="zh-HK" sz="1200" b="1" kern="1200" dirty="0">
                          <a:solidFill>
                            <a:schemeClr val="dk1"/>
                          </a:solidFill>
                          <a:effectLst/>
                          <a:latin typeface="Times New Roman" panose="02020603050405020304" pitchFamily="18" charset="0"/>
                          <a:ea typeface="Arial Unicode MS" panose="020B0604020202020204" pitchFamily="34" charset="-120"/>
                          <a:cs typeface="Times New Roman" panose="02020603050405020304" pitchFamily="18" charset="0"/>
                        </a:rPr>
                        <a:t>             </a:t>
                      </a: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61220" y="47460"/>
            <a:ext cx="3182454" cy="86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Prayer Topics – </a:t>
            </a:r>
            <a:r>
              <a:rPr kumimoji="0" lang="en-US" altLang="zh-HK" b="1" i="0" u="none" strike="noStrike" kern="10" cap="none" spc="0" normalizeH="0" baseline="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October</a:t>
            </a:r>
            <a:r>
              <a:rPr lang="en-US" altLang="zh-HK"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a:t>
            </a:r>
            <a:r>
              <a:rPr kumimoji="0" lang="en-US" altLang="zh-TW"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rPr>
              <a:t>2024</a:t>
            </a:r>
            <a:endParaRPr kumimoji="0" lang="en-US" altLang="zh-HK" b="1" i="0" u="none" strike="noStrike" kern="10" cap="none" spc="0" normalizeH="0" baseline="0" noProof="0" dirty="0">
              <a:ln w="9525">
                <a:solidFill>
                  <a:srgbClr val="000000"/>
                </a:solidFill>
                <a:round/>
                <a:headEnd/>
                <a:tailEnd/>
              </a:ln>
              <a:solidFill>
                <a:srgbClr val="000000"/>
              </a:solidFill>
              <a:effectLst>
                <a:outerShdw blurRad="38100" dist="38100" dir="2700000" algn="tl">
                  <a:srgbClr val="000000">
                    <a:alpha val="43137"/>
                  </a:srgbClr>
                </a:outerShdw>
              </a:effectLst>
              <a:uLnTx/>
              <a:uFillTx/>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7798" y="47460"/>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格 2">
            <a:extLst>
              <a:ext uri="{FF2B5EF4-FFF2-40B4-BE49-F238E27FC236}">
                <a16:creationId xmlns:a16="http://schemas.microsoft.com/office/drawing/2014/main" id="{BED9C428-5A54-4095-BDD0-17727D86DB48}"/>
              </a:ext>
            </a:extLst>
          </p:cNvPr>
          <p:cNvGraphicFramePr>
            <a:graphicFrameLocks noGrp="1"/>
          </p:cNvGraphicFramePr>
          <p:nvPr>
            <p:extLst>
              <p:ext uri="{D42A27DB-BD31-4B8C-83A1-F6EECF244321}">
                <p14:modId xmlns:p14="http://schemas.microsoft.com/office/powerpoint/2010/main" val="1205540293"/>
              </p:ext>
            </p:extLst>
          </p:nvPr>
        </p:nvGraphicFramePr>
        <p:xfrm>
          <a:off x="197720" y="985767"/>
          <a:ext cx="8748560" cy="4785360"/>
        </p:xfrm>
        <a:graphic>
          <a:graphicData uri="http://schemas.openxmlformats.org/drawingml/2006/table">
            <a:tbl>
              <a:tblPr firstRow="1" bandRow="1">
                <a:tableStyleId>{5C22544A-7EE6-4342-B048-85BDC9FD1C3A}</a:tableStyleId>
              </a:tblPr>
              <a:tblGrid>
                <a:gridCol w="720393">
                  <a:extLst>
                    <a:ext uri="{9D8B030D-6E8A-4147-A177-3AD203B41FA5}">
                      <a16:colId xmlns:a16="http://schemas.microsoft.com/office/drawing/2014/main" val="3730202693"/>
                    </a:ext>
                  </a:extLst>
                </a:gridCol>
                <a:gridCol w="8028167">
                  <a:extLst>
                    <a:ext uri="{9D8B030D-6E8A-4147-A177-3AD203B41FA5}">
                      <a16:colId xmlns:a16="http://schemas.microsoft.com/office/drawing/2014/main" val="181364024"/>
                    </a:ext>
                  </a:extLst>
                </a:gridCol>
              </a:tblGrid>
              <a:tr h="280647">
                <a:tc gridSpan="2">
                  <a:txBody>
                    <a:bodyPr/>
                    <a:lstStyle/>
                    <a:p>
                      <a:pPr algn="ctr"/>
                      <a:r>
                        <a:rPr kumimoji="0" lang="en-US" altLang="zh-HK" sz="1400" b="1" kern="1200" dirty="0">
                          <a:solidFill>
                            <a:schemeClr val="tx1"/>
                          </a:solidFill>
                          <a:effectLst/>
                          <a:latin typeface="Arial"/>
                          <a:ea typeface="+mn-ea"/>
                          <a:cs typeface="+mn-cs"/>
                        </a:rPr>
                        <a:t>Week 4</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a:p>
                  </a:txBody>
                  <a:tcPr>
                    <a:noFill/>
                  </a:tcPr>
                </a:tc>
                <a:extLst>
                  <a:ext uri="{0D108BD9-81ED-4DB2-BD59-A6C34878D82A}">
                    <a16:rowId xmlns:a16="http://schemas.microsoft.com/office/drawing/2014/main" val="1021681854"/>
                  </a:ext>
                </a:extLst>
              </a:tr>
              <a:tr h="260157">
                <a:tc>
                  <a:txBody>
                    <a:bodyPr/>
                    <a:lstStyle/>
                    <a:p>
                      <a:r>
                        <a:rPr kumimoji="0" lang="en-US" altLang="zh-HK" sz="1200" b="1" kern="1200" dirty="0">
                          <a:solidFill>
                            <a:schemeClr val="dk1"/>
                          </a:solidFill>
                          <a:effectLst/>
                          <a:latin typeface="Arial"/>
                          <a:ea typeface="+mn-ea"/>
                          <a:cs typeface="Arial"/>
                        </a:rPr>
                        <a:t>Date</a:t>
                      </a:r>
                      <a:endParaRPr kumimoji="0" lang="zh-HK" altLang="en-US" sz="1200" b="1" kern="1200" dirty="0">
                        <a:solidFill>
                          <a:schemeClr val="dk1"/>
                        </a:solidFill>
                        <a:effectLst/>
                        <a:latin typeface="Arial"/>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1950" lvl="0" indent="-361950" algn="just"/>
                      <a:r>
                        <a:rPr lang="en-US" altLang="zh-HK" sz="1200" b="1" dirty="0">
                          <a:solidFill>
                            <a:schemeClr val="tx1"/>
                          </a:solidFill>
                          <a:latin typeface="Arial" panose="020B0604020202020204" pitchFamily="34" charset="0"/>
                          <a:cs typeface="Arial" panose="020B0604020202020204" pitchFamily="34" charset="0"/>
                        </a:rPr>
                        <a:t>Prayer Topics</a:t>
                      </a:r>
                      <a:endParaRPr lang="zh-HK"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313883"/>
                  </a:ext>
                </a:extLst>
              </a:tr>
              <a:tr h="1010330">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algn="l" rtl="0" eaLnBrk="1" latinLnBrk="0" hangingPunct="1">
                        <a:lnSpc>
                          <a:spcPts val="1200"/>
                        </a:lnSpc>
                        <a:spcAft>
                          <a:spcPts val="0"/>
                        </a:spcAft>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24/10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THURSDAY WORLDWIDE PRAYER MEETING </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Zambia Territory  </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TC: Colonel Alfred Banda</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CS: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Lieut</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-Colonel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Ireen</a:t>
                      </a:r>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 </a:t>
                      </a:r>
                      <a:r>
                        <a:rPr kumimoji="0" lang="en-US" altLang="zh-HK" sz="1200" b="1" i="0" u="none" strike="noStrike" kern="1200" dirty="0" err="1">
                          <a:solidFill>
                            <a:schemeClr val="dk1"/>
                          </a:solidFill>
                          <a:effectLst/>
                          <a:latin typeface="Calibri" panose="020F0502020204030204" pitchFamily="34" charset="0"/>
                          <a:ea typeface="+mn-ea"/>
                          <a:cs typeface="Calibri" panose="020F0502020204030204" pitchFamily="34" charset="0"/>
                        </a:rPr>
                        <a:t>Hachamba</a:t>
                      </a:r>
                      <a:endPar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Officers 304 (active 235/ retired 69)     Envoys 359   Cadets 23    Employees  239</a:t>
                      </a: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Corps  156  Outposts  286 Senior Soldiers 30,883     Adherents  1,547 Junior Soldiers  12,656</a:t>
                      </a:r>
                    </a:p>
                    <a:p>
                      <a:endPar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endParaRPr>
                    </a:p>
                    <a:p>
                      <a:r>
                        <a:rPr kumimoji="0" lang="en-US" altLang="zh-HK" sz="1200" b="1" i="0" u="none" strike="noStrike" kern="1200" dirty="0">
                          <a:solidFill>
                            <a:schemeClr val="dk1"/>
                          </a:solidFill>
                          <a:effectLst/>
                          <a:latin typeface="Calibri" panose="020F0502020204030204" pitchFamily="34" charset="0"/>
                          <a:ea typeface="+mn-ea"/>
                          <a:cs typeface="Calibri" panose="020F0502020204030204" pitchFamily="34" charset="0"/>
                        </a:rPr>
                        <a:t>Prayer Requests:</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Pray for God’s provision and sustaining grace during the current drought in Zambia and that ministries of The Salvation Army will continue to meet increasing individual and community needs. Pray for a good rainy season to resolve the national hydro-energy crisis. Pray for wisdom for government officials to manage this challenging situation to minimize loss of life due to malnutrition. </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Pray for the spiritual growth of salvationists and that the mission will expand to areas of Zambia where there is no Army presence.</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Pray for the financial sustainability of the territory.</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Pray for the social ministries of the territory, including the </a:t>
                      </a:r>
                      <a:r>
                        <a:rPr kumimoji="0" lang="en-US" altLang="zh-HK" sz="1200" b="0" i="0" u="none" strike="noStrike" kern="1200" dirty="0" err="1">
                          <a:solidFill>
                            <a:schemeClr val="dk1"/>
                          </a:solidFill>
                          <a:effectLst/>
                          <a:latin typeface="Calibri" panose="020F0502020204030204" pitchFamily="34" charset="0"/>
                          <a:ea typeface="+mn-ea"/>
                          <a:cs typeface="Calibri" panose="020F0502020204030204" pitchFamily="34" charset="0"/>
                        </a:rPr>
                        <a:t>Chikankata</a:t>
                      </a: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 Mission, </a:t>
                      </a:r>
                      <a:r>
                        <a:rPr kumimoji="0" lang="en-US" altLang="zh-HK" sz="1200" b="0" i="0" u="none" strike="noStrike" kern="1200" dirty="0" err="1">
                          <a:solidFill>
                            <a:schemeClr val="dk1"/>
                          </a:solidFill>
                          <a:effectLst/>
                          <a:latin typeface="Calibri" panose="020F0502020204030204" pitchFamily="34" charset="0"/>
                          <a:ea typeface="+mn-ea"/>
                          <a:cs typeface="Calibri" panose="020F0502020204030204" pitchFamily="34" charset="0"/>
                        </a:rPr>
                        <a:t>Mitanda</a:t>
                      </a: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 Home for the Aged, and various health services, schools, pre-school groups, community work, and community development projects in the country.</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Pray that officers and salvationists will be ‘Mobilized to take part in Building a Vibrant Modern Territory, Obedient to God and Relevant in the 21st Century’, the theme of the new Territorial Strategic Plan 2024-2028. </a:t>
                      </a:r>
                    </a:p>
                    <a:p>
                      <a:pPr marL="228600" indent="-228600">
                        <a:buFont typeface="+mj-lt"/>
                        <a:buAutoNum type="arabicPeriod"/>
                      </a:pPr>
                      <a:r>
                        <a:rPr kumimoji="0" lang="en-US" altLang="zh-HK" sz="1200" b="0" i="0" u="none" strike="noStrike" kern="1200" dirty="0">
                          <a:solidFill>
                            <a:schemeClr val="dk1"/>
                          </a:solidFill>
                          <a:effectLst/>
                          <a:latin typeface="Calibri" panose="020F0502020204030204" pitchFamily="34" charset="0"/>
                          <a:ea typeface="+mn-ea"/>
                          <a:cs typeface="Calibri" panose="020F0502020204030204" pitchFamily="34" charset="0"/>
                        </a:rPr>
                        <a:t>Pray for the Officer Training College staff, the newly commissioned officers of the Defenders of Justice session and the accepted candidates for the next session in January 2025.</a:t>
                      </a:r>
                    </a:p>
                    <a:p>
                      <a:endParaRPr kumimoji="0" lang="en-GB" altLang="zh-HK" sz="1200" b="1" i="0" u="none" strike="noStrike" kern="1200" dirty="0">
                        <a:solidFill>
                          <a:schemeClr val="dk1"/>
                        </a:solidFill>
                        <a:effectLst/>
                        <a:latin typeface="Calibri" panose="020F0502020204030204" pitchFamily="34" charset="0"/>
                        <a:ea typeface="+mn-ea"/>
                        <a:cs typeface="Calibri" panose="020F0502020204030204" pitchFamily="34"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3677865"/>
                  </a:ext>
                </a:extLst>
              </a:tr>
            </a:tbl>
          </a:graphicData>
        </a:graphic>
      </p:graphicFrame>
      <p:sp>
        <p:nvSpPr>
          <p:cNvPr id="2" name="矩形 11">
            <a:extLst>
              <a:ext uri="{FF2B5EF4-FFF2-40B4-BE49-F238E27FC236}">
                <a16:creationId xmlns:a16="http://schemas.microsoft.com/office/drawing/2014/main" id="{13501972-69BC-411F-CB53-CF53657A202D}"/>
              </a:ext>
            </a:extLst>
          </p:cNvPr>
          <p:cNvSpPr/>
          <p:nvPr/>
        </p:nvSpPr>
        <p:spPr>
          <a:xfrm>
            <a:off x="706537" y="47460"/>
            <a:ext cx="5469713" cy="1077218"/>
          </a:xfrm>
          <a:prstGeom prst="rect">
            <a:avLst/>
          </a:prstGeom>
          <a:noFill/>
          <a:effectLst>
            <a:reflection blurRad="6350" stA="52000" endA="300" endPos="35000" dir="5400000" sy="-100000" algn="bl" rotWithShape="0"/>
            <a:softEdge rad="317500"/>
          </a:effectLst>
        </p:spPr>
        <p:txBody>
          <a:bodyPr wrap="square">
            <a:spAutoFit/>
          </a:bodyPr>
          <a:lstStyle/>
          <a:p>
            <a:r>
              <a:rPr lang="en-US" altLang="zh-HK" sz="2000" dirty="0">
                <a:solidFill>
                  <a:srgbClr val="000000"/>
                </a:solidFill>
                <a:effectLst>
                  <a:glow rad="63500">
                    <a:srgbClr val="FFC000">
                      <a:alpha val="40000"/>
                    </a:srgbClr>
                  </a:glow>
                </a:effectLst>
              </a:rPr>
              <a:t>Abundant Life - Every Grace – </a:t>
            </a:r>
          </a:p>
          <a:p>
            <a:r>
              <a:rPr lang="en-US" altLang="zh-HK" sz="2000" dirty="0">
                <a:solidFill>
                  <a:srgbClr val="000000"/>
                </a:solidFill>
                <a:effectLst>
                  <a:glow rad="63500">
                    <a:srgbClr val="FFC000">
                      <a:alpha val="40000"/>
                    </a:srgbClr>
                  </a:glow>
                </a:effectLst>
              </a:rPr>
              <a:t>Everything – Every Moment – Every Way </a:t>
            </a:r>
            <a:endParaRPr lang="zh-TW" altLang="zh-HK" sz="2000" dirty="0">
              <a:solidFill>
                <a:srgbClr val="000000"/>
              </a:solidFill>
              <a:effectLst>
                <a:glow rad="63500">
                  <a:srgbClr val="FFC000">
                    <a:alpha val="40000"/>
                  </a:srgbClr>
                </a:glow>
              </a:effectLst>
            </a:endParaRPr>
          </a:p>
          <a:p>
            <a:endParaRPr lang="en-US" altLang="zh-TW"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3981081035"/>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公正">
  <a:themeElements>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中庸">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16748</TotalTime>
  <Words>3552</Words>
  <Application>Microsoft Office PowerPoint</Application>
  <PresentationFormat>投影片</PresentationFormat>
  <Paragraphs>325</Paragraphs>
  <Slides>12</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12</vt:i4>
      </vt:variant>
    </vt:vector>
  </HeadingPairs>
  <TitlesOfParts>
    <vt:vector size="19" baseType="lpstr">
      <vt:lpstr>新細明體</vt:lpstr>
      <vt:lpstr>Arial</vt:lpstr>
      <vt:lpstr>Calibri</vt:lpstr>
      <vt:lpstr>Times New Roman</vt:lpstr>
      <vt:lpstr>Tw Cen MT</vt:lpstr>
      <vt:lpstr>Wingdings 2</vt:lpstr>
      <vt:lpstr>1_公正</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Henry Tse</dc:creator>
  <cp:lastModifiedBy>Rachel Chan</cp:lastModifiedBy>
  <cp:revision>701</cp:revision>
  <cp:lastPrinted>2024-04-02T00:37:31Z</cp:lastPrinted>
  <dcterms:created xsi:type="dcterms:W3CDTF">2014-09-25T08:48:47Z</dcterms:created>
  <dcterms:modified xsi:type="dcterms:W3CDTF">2024-10-02T05:34:43Z</dcterms:modified>
</cp:coreProperties>
</file>