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11"/>
  </p:notesMasterIdLst>
  <p:sldIdLst>
    <p:sldId id="299" r:id="rId2"/>
    <p:sldId id="307" r:id="rId3"/>
    <p:sldId id="308" r:id="rId4"/>
    <p:sldId id="328" r:id="rId5"/>
    <p:sldId id="304" r:id="rId6"/>
    <p:sldId id="320" r:id="rId7"/>
    <p:sldId id="322" r:id="rId8"/>
    <p:sldId id="325" r:id="rId9"/>
    <p:sldId id="329" r:id="rId10"/>
  </p:sldIdLst>
  <p:sldSz cx="9144000" cy="6858000" type="overhead"/>
  <p:notesSz cx="6797675" cy="9926638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1FC8E486-2AEC-41F5-8F4F-A89D0AB2F729}">
          <p14:sldIdLst>
            <p14:sldId id="299"/>
            <p14:sldId id="307"/>
            <p14:sldId id="308"/>
            <p14:sldId id="328"/>
            <p14:sldId id="304"/>
            <p14:sldId id="320"/>
            <p14:sldId id="322"/>
            <p14:sldId id="325"/>
            <p14:sldId id="32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yce Tam" initials="JT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0000CC"/>
    <a:srgbClr val="FFCCCC"/>
    <a:srgbClr val="FF33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7319" autoAdjust="0"/>
  </p:normalViewPr>
  <p:slideViewPr>
    <p:cSldViewPr snapToGrid="0">
      <p:cViewPr varScale="1">
        <p:scale>
          <a:sx n="106" d="100"/>
          <a:sy n="106" d="100"/>
        </p:scale>
        <p:origin x="166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6332"/>
          </a:xfrm>
          <a:prstGeom prst="rect">
            <a:avLst/>
          </a:prstGeom>
        </p:spPr>
        <p:txBody>
          <a:bodyPr vert="horz" lIns="91404" tIns="45702" rIns="91404" bIns="45702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4" y="2"/>
            <a:ext cx="2945659" cy="496332"/>
          </a:xfrm>
          <a:prstGeom prst="rect">
            <a:avLst/>
          </a:prstGeom>
        </p:spPr>
        <p:txBody>
          <a:bodyPr vert="horz" lIns="91404" tIns="45702" rIns="91404" bIns="45702" rtlCol="0"/>
          <a:lstStyle>
            <a:lvl1pPr algn="r">
              <a:defRPr sz="1200"/>
            </a:lvl1pPr>
          </a:lstStyle>
          <a:p>
            <a:fld id="{C83FA49B-47F3-4F0E-9686-24A3811D2267}" type="datetimeFigureOut">
              <a:rPr lang="zh-HK" altLang="en-US" smtClean="0"/>
              <a:t>27/5/2023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4" tIns="45702" rIns="91404" bIns="45702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9" y="4715154"/>
            <a:ext cx="5438140" cy="4466987"/>
          </a:xfrm>
          <a:prstGeom prst="rect">
            <a:avLst/>
          </a:prstGeom>
        </p:spPr>
        <p:txBody>
          <a:bodyPr vert="horz" lIns="91404" tIns="45702" rIns="91404" bIns="45702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6332"/>
          </a:xfrm>
          <a:prstGeom prst="rect">
            <a:avLst/>
          </a:prstGeom>
        </p:spPr>
        <p:txBody>
          <a:bodyPr vert="horz" lIns="91404" tIns="45702" rIns="91404" bIns="45702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6332"/>
          </a:xfrm>
          <a:prstGeom prst="rect">
            <a:avLst/>
          </a:prstGeom>
        </p:spPr>
        <p:txBody>
          <a:bodyPr vert="horz" lIns="91404" tIns="45702" rIns="91404" bIns="45702" rtlCol="0" anchor="b"/>
          <a:lstStyle>
            <a:lvl1pPr algn="r">
              <a:defRPr sz="1200"/>
            </a:lvl1pPr>
          </a:lstStyle>
          <a:p>
            <a:fld id="{942099A8-3A1D-442A-9F1C-88F366B06DC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81335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 useBgFill="1">
        <p:nvSpPr>
          <p:cNvPr id="13" name="圓角矩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D858-29B8-461B-9371-649231DCB601}" type="datetimeFigureOut">
              <a:rPr lang="zh-HK" altLang="en-US" smtClean="0">
                <a:solidFill>
                  <a:srgbClr val="1F2123"/>
                </a:solidFill>
              </a:rPr>
              <a:pPr/>
              <a:t>27/5/2023</a:t>
            </a:fld>
            <a:endParaRPr lang="zh-HK" altLang="en-US">
              <a:solidFill>
                <a:srgbClr val="1F2123"/>
              </a:solidFill>
            </a:endParaRPr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srgbClr val="1F2123"/>
              </a:solidFill>
            </a:endParaRPr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DD1FA8F-1E54-4BED-8354-D6B7DF0F3C50}" type="slidenum">
              <a:rPr lang="zh-HK" altLang="en-US" smtClean="0"/>
              <a:pPr/>
              <a:t>‹#›</a:t>
            </a:fld>
            <a:endParaRPr lang="zh-HK" altLang="en-US"/>
          </a:p>
        </p:txBody>
      </p:sp>
      <p:sp>
        <p:nvSpPr>
          <p:cNvPr id="7" name="矩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200246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D858-29B8-461B-9371-649231DCB601}" type="datetimeFigureOut">
              <a:rPr lang="zh-HK" altLang="en-US" smtClean="0">
                <a:solidFill>
                  <a:srgbClr val="1F2123"/>
                </a:solidFill>
              </a:rPr>
              <a:pPr/>
              <a:t>27/5/2023</a:t>
            </a:fld>
            <a:endParaRPr lang="zh-HK" altLang="en-US">
              <a:solidFill>
                <a:srgbClr val="1F2123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srgbClr val="1F2123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1FA8F-1E54-4BED-8354-D6B7DF0F3C50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3575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D858-29B8-461B-9371-649231DCB601}" type="datetimeFigureOut">
              <a:rPr lang="zh-HK" altLang="en-US" smtClean="0">
                <a:solidFill>
                  <a:srgbClr val="1F2123"/>
                </a:solidFill>
              </a:rPr>
              <a:pPr/>
              <a:t>27/5/2023</a:t>
            </a:fld>
            <a:endParaRPr lang="zh-HK" altLang="en-US">
              <a:solidFill>
                <a:srgbClr val="1F2123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srgbClr val="1F2123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1FA8F-1E54-4BED-8354-D6B7DF0F3C50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63039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D858-29B8-461B-9371-649231DCB601}" type="datetimeFigureOut">
              <a:rPr lang="zh-HK" altLang="en-US" smtClean="0">
                <a:solidFill>
                  <a:srgbClr val="1F2123"/>
                </a:solidFill>
              </a:rPr>
              <a:pPr/>
              <a:t>27/5/2023</a:t>
            </a:fld>
            <a:endParaRPr lang="zh-HK" altLang="en-US">
              <a:solidFill>
                <a:srgbClr val="1F2123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srgbClr val="1F2123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1FA8F-1E54-4BED-8354-D6B7DF0F3C50}" type="slidenum">
              <a:rPr lang="zh-HK" altLang="en-US" smtClean="0"/>
              <a:pPr/>
              <a:t>‹#›</a:t>
            </a:fld>
            <a:endParaRPr lang="zh-HK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24030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 useBgFill="1">
        <p:nvSpPr>
          <p:cNvPr id="10" name="圓角矩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D858-29B8-461B-9371-649231DCB601}" type="datetimeFigureOut">
              <a:rPr lang="zh-HK" altLang="en-US" smtClean="0">
                <a:solidFill>
                  <a:srgbClr val="1F2123"/>
                </a:solidFill>
              </a:rPr>
              <a:pPr/>
              <a:t>27/5/2023</a:t>
            </a:fld>
            <a:endParaRPr lang="zh-HK" altLang="en-US">
              <a:solidFill>
                <a:srgbClr val="1F2123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zh-HK" altLang="en-US">
              <a:solidFill>
                <a:srgbClr val="1F2123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DD1FA8F-1E54-4BED-8354-D6B7DF0F3C50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263877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D858-29B8-461B-9371-649231DCB601}" type="datetimeFigureOut">
              <a:rPr lang="zh-HK" altLang="en-US" smtClean="0">
                <a:solidFill>
                  <a:srgbClr val="1F2123"/>
                </a:solidFill>
              </a:rPr>
              <a:pPr/>
              <a:t>27/5/2023</a:t>
            </a:fld>
            <a:endParaRPr lang="zh-HK" altLang="en-US">
              <a:solidFill>
                <a:srgbClr val="1F2123"/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srgbClr val="1F2123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1FA8F-1E54-4BED-8354-D6B7DF0F3C50}" type="slidenum">
              <a:rPr lang="zh-HK" altLang="en-US" smtClean="0"/>
              <a:pPr/>
              <a:t>‹#›</a:t>
            </a:fld>
            <a:endParaRPr lang="zh-HK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39481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D858-29B8-461B-9371-649231DCB601}" type="datetimeFigureOut">
              <a:rPr lang="zh-HK" altLang="en-US" smtClean="0">
                <a:solidFill>
                  <a:srgbClr val="1F2123"/>
                </a:solidFill>
              </a:rPr>
              <a:pPr/>
              <a:t>27/5/2023</a:t>
            </a:fld>
            <a:endParaRPr lang="zh-HK" altLang="en-US">
              <a:solidFill>
                <a:srgbClr val="1F2123"/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srgbClr val="1F2123"/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1FA8F-1E54-4BED-8354-D6B7DF0F3C50}" type="slidenum">
              <a:rPr lang="zh-HK" altLang="en-US" smtClean="0"/>
              <a:pPr/>
              <a:t>‹#›</a:t>
            </a:fld>
            <a:endParaRPr lang="zh-HK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50735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D858-29B8-461B-9371-649231DCB601}" type="datetimeFigureOut">
              <a:rPr lang="zh-HK" altLang="en-US" smtClean="0">
                <a:solidFill>
                  <a:srgbClr val="1F2123"/>
                </a:solidFill>
              </a:rPr>
              <a:pPr/>
              <a:t>27/5/2023</a:t>
            </a:fld>
            <a:endParaRPr lang="zh-HK" altLang="en-US">
              <a:solidFill>
                <a:srgbClr val="1F2123"/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srgbClr val="1F2123"/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1FA8F-1E54-4BED-8354-D6B7DF0F3C50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06321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D858-29B8-461B-9371-649231DCB601}" type="datetimeFigureOut">
              <a:rPr lang="zh-HK" altLang="en-US" smtClean="0">
                <a:solidFill>
                  <a:srgbClr val="1F2123"/>
                </a:solidFill>
              </a:rPr>
              <a:pPr/>
              <a:t>27/5/2023</a:t>
            </a:fld>
            <a:endParaRPr lang="zh-HK" altLang="en-US">
              <a:solidFill>
                <a:srgbClr val="1F2123"/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srgbClr val="1F2123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1FA8F-1E54-4BED-8354-D6B7DF0F3C50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99501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 useBgFill="1">
        <p:nvSpPr>
          <p:cNvPr id="9" name="圓角矩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D858-29B8-461B-9371-649231DCB601}" type="datetimeFigureOut">
              <a:rPr lang="zh-HK" altLang="en-US" smtClean="0">
                <a:solidFill>
                  <a:srgbClr val="1F2123"/>
                </a:solidFill>
              </a:rPr>
              <a:pPr/>
              <a:t>27/5/2023</a:t>
            </a:fld>
            <a:endParaRPr lang="zh-HK" altLang="en-US">
              <a:solidFill>
                <a:srgbClr val="1F2123"/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>
              <a:solidFill>
                <a:srgbClr val="1F2123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1FA8F-1E54-4BED-8354-D6B7DF0F3C50}" type="slidenum">
              <a:rPr lang="zh-HK" altLang="en-US" smtClean="0"/>
              <a:pPr/>
              <a:t>‹#›</a:t>
            </a:fld>
            <a:endParaRPr lang="zh-HK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55951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D858-29B8-461B-9371-649231DCB601}" type="datetimeFigureOut">
              <a:rPr lang="zh-HK" altLang="en-US" smtClean="0">
                <a:solidFill>
                  <a:srgbClr val="1F2123"/>
                </a:solidFill>
              </a:rPr>
              <a:pPr/>
              <a:t>27/5/2023</a:t>
            </a:fld>
            <a:endParaRPr lang="zh-HK" altLang="en-US">
              <a:solidFill>
                <a:srgbClr val="1F2123"/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zh-HK" altLang="en-US">
              <a:solidFill>
                <a:srgbClr val="1F2123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DD1FA8F-1E54-4BED-8354-D6B7DF0F3C50}" type="slidenum">
              <a:rPr lang="zh-HK" altLang="en-US" smtClean="0"/>
              <a:pPr/>
              <a:t>‹#›</a:t>
            </a:fld>
            <a:endParaRPr lang="zh-HK" altLang="en-US"/>
          </a:p>
        </p:txBody>
      </p:sp>
      <p:sp>
        <p:nvSpPr>
          <p:cNvPr id="11" name="矩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167624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 useBgFill="1">
        <p:nvSpPr>
          <p:cNvPr id="8" name="圓角矩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7F3D858-29B8-461B-9371-649231DCB601}" type="datetimeFigureOut">
              <a:rPr lang="zh-HK" altLang="en-US" smtClean="0">
                <a:solidFill>
                  <a:srgbClr val="1F2123"/>
                </a:solidFill>
              </a:rPr>
              <a:pPr/>
              <a:t>27/5/2023</a:t>
            </a:fld>
            <a:endParaRPr lang="zh-HK" altLang="en-US">
              <a:solidFill>
                <a:srgbClr val="1F2123"/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HK" altLang="en-US">
              <a:solidFill>
                <a:srgbClr val="1F2123"/>
              </a:solidFill>
            </a:endParaRPr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DD1FA8F-1E54-4BED-8354-D6B7DF0F3C50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40144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8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9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smGrid">
          <a:fgClr>
            <a:schemeClr val="bg2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表格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1877648"/>
              </p:ext>
            </p:extLst>
          </p:nvPr>
        </p:nvGraphicFramePr>
        <p:xfrm>
          <a:off x="0" y="783912"/>
          <a:ext cx="9144000" cy="6088455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{21E4AEA4-8DFA-4A89-87EB-49C32662AFE0}</a:tableStyleId>
              </a:tblPr>
              <a:tblGrid>
                <a:gridCol w="16078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61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88455"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zh-TW" altLang="en-US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indent="0" algn="l" rtl="0" eaLnBrk="1" latinLnBrk="0" hangingPunct="1"/>
                      <a:endParaRPr kumimoji="0" lang="zh-TW" altLang="zh-HK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335" marR="13335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矩形 7">
            <a:extLst>
              <a:ext uri="{FF2B5EF4-FFF2-40B4-BE49-F238E27FC236}">
                <a16:creationId xmlns:a16="http://schemas.microsoft.com/office/drawing/2014/main" id="{1A36ABB0-F0AE-47F6-B383-98B821666D8E}"/>
              </a:ext>
            </a:extLst>
          </p:cNvPr>
          <p:cNvSpPr/>
          <p:nvPr/>
        </p:nvSpPr>
        <p:spPr>
          <a:xfrm>
            <a:off x="-76142" y="43078"/>
            <a:ext cx="2670773" cy="8925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zh-HK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zh-TW" altLang="en-US" sz="1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/>
                <a:ea typeface="新細明體"/>
              </a:rPr>
              <a:t>祈祷事项</a:t>
            </a:r>
            <a:r>
              <a:rPr lang="en-US" altLang="zh-HK" sz="1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/>
                <a:ea typeface="新細明體"/>
              </a:rPr>
              <a:t> – </a:t>
            </a:r>
            <a:r>
              <a:rPr lang="en-US" altLang="zh-TW" sz="1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/>
                <a:ea typeface="新細明體"/>
              </a:rPr>
              <a:t>2023</a:t>
            </a:r>
            <a:r>
              <a:rPr lang="zh-TW" altLang="en-US" sz="1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/>
                <a:ea typeface="新細明體"/>
              </a:rPr>
              <a:t>年</a:t>
            </a:r>
            <a:r>
              <a:rPr lang="en-US" altLang="zh-TW" sz="1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/>
                <a:ea typeface="新細明體"/>
              </a:rPr>
              <a:t>5</a:t>
            </a:r>
            <a:r>
              <a:rPr lang="zh-TW" altLang="en-US" sz="1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/>
                <a:ea typeface="新細明體"/>
              </a:rPr>
              <a:t>月</a:t>
            </a:r>
            <a:endParaRPr lang="en-US" altLang="zh-HK" sz="1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新細明體"/>
              <a:ea typeface="新細明體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HK" sz="1400" b="1" i="0" u="none" strike="noStrike" kern="10" cap="none" spc="0" normalizeH="0" baseline="0" noProof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新細明體" panose="02020500000000000000" pitchFamily="18" charset="-120"/>
              <a:ea typeface="新細明體" panose="02020500000000000000" pitchFamily="18" charset="-120"/>
              <a:cs typeface="+mn-cs"/>
            </a:endParaRPr>
          </a:p>
        </p:txBody>
      </p:sp>
      <p:pic>
        <p:nvPicPr>
          <p:cNvPr id="11" name="Picture 2" descr="G:\ON FILE\My Pictures\Army Logo\Logos\CrestC_cymk.png">
            <a:extLst>
              <a:ext uri="{FF2B5EF4-FFF2-40B4-BE49-F238E27FC236}">
                <a16:creationId xmlns:a16="http://schemas.microsoft.com/office/drawing/2014/main" id="{C52E1106-3FF2-4B4A-A7ED-8E26B3ED7D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62" y="38225"/>
            <a:ext cx="535589" cy="632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矩形 11">
            <a:extLst>
              <a:ext uri="{FF2B5EF4-FFF2-40B4-BE49-F238E27FC236}">
                <a16:creationId xmlns:a16="http://schemas.microsoft.com/office/drawing/2014/main" id="{586831A2-8B87-4353-A677-05E294AADFA4}"/>
              </a:ext>
            </a:extLst>
          </p:cNvPr>
          <p:cNvSpPr/>
          <p:nvPr/>
        </p:nvSpPr>
        <p:spPr>
          <a:xfrm>
            <a:off x="2989174" y="180236"/>
            <a:ext cx="5108434" cy="461665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  <a:softEdge rad="317500"/>
          </a:effectLst>
        </p:spPr>
        <p:txBody>
          <a:bodyPr wrap="square">
            <a:spAutoFit/>
          </a:bodyPr>
          <a:lstStyle/>
          <a:p>
            <a:r>
              <a:rPr lang="zh-TW" altLang="en-US" sz="2400" dirty="0">
                <a:solidFill>
                  <a:srgbClr val="000000"/>
                </a:solidFill>
                <a:effectLst>
                  <a:glow rad="63500">
                    <a:srgbClr val="FFC000">
                      <a:alpha val="40000"/>
                    </a:srgbClr>
                  </a:glow>
                </a:effectLst>
              </a:rPr>
              <a:t>我们一起越变越强</a:t>
            </a:r>
            <a:endParaRPr lang="zh-TW" altLang="zh-HK" sz="2400" dirty="0">
              <a:solidFill>
                <a:srgbClr val="000000"/>
              </a:solidFill>
              <a:effectLst>
                <a:glow rad="63500">
                  <a:srgbClr val="FFC000">
                    <a:alpha val="40000"/>
                  </a:srgbClr>
                </a:glow>
              </a:effectLst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A6BE6F6C-18A0-4FC8-B2D4-3BBA2131FD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184190"/>
              </p:ext>
            </p:extLst>
          </p:nvPr>
        </p:nvGraphicFramePr>
        <p:xfrm>
          <a:off x="236919" y="1087350"/>
          <a:ext cx="8667155" cy="30278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8972">
                  <a:extLst>
                    <a:ext uri="{9D8B030D-6E8A-4147-A177-3AD203B41FA5}">
                      <a16:colId xmlns:a16="http://schemas.microsoft.com/office/drawing/2014/main" val="3869904112"/>
                    </a:ext>
                  </a:extLst>
                </a:gridCol>
                <a:gridCol w="7878183">
                  <a:extLst>
                    <a:ext uri="{9D8B030D-6E8A-4147-A177-3AD203B41FA5}">
                      <a16:colId xmlns:a16="http://schemas.microsoft.com/office/drawing/2014/main" val="3547176046"/>
                    </a:ext>
                  </a:extLst>
                </a:gridCol>
              </a:tblGrid>
              <a:tr h="270038">
                <a:tc gridSpan="2">
                  <a:txBody>
                    <a:bodyPr/>
                    <a:lstStyle/>
                    <a:p>
                      <a:pPr algn="ctr"/>
                      <a:r>
                        <a:rPr kumimoji="0" lang="zh-TW" alt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第一周</a:t>
                      </a:r>
                      <a:endParaRPr lang="zh-HK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HK" alt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6854202"/>
                  </a:ext>
                </a:extLst>
              </a:tr>
              <a:tr h="345617">
                <a:tc>
                  <a:txBody>
                    <a:bodyPr/>
                    <a:lstStyle/>
                    <a:p>
                      <a:r>
                        <a:rPr kumimoji="0" lang="zh-TW" altLang="en-US" sz="14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日期</a:t>
                      </a:r>
                      <a:endParaRPr kumimoji="0" lang="zh-HK" altLang="en-US" sz="14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1950" lvl="0" indent="-361950" algn="just"/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Arial" panose="020B0604020202020204" pitchFamily="34" charset="0"/>
                        </a:rPr>
                        <a:t>代祷单位</a:t>
                      </a:r>
                      <a:endParaRPr lang="zh-HK" altLang="en-US" sz="1400" b="1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8168350"/>
                  </a:ext>
                </a:extLst>
              </a:tr>
              <a:tr h="1033220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kumimoji="0" lang="en-US" altLang="zh-HK" sz="1200" b="1" kern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細明體" panose="02020509000000000000" pitchFamily="49" charset="-120"/>
                          <a:cs typeface="+mn-cs"/>
                        </a:rPr>
                        <a:t>02/05</a:t>
                      </a:r>
                      <a:endParaRPr kumimoji="0" lang="zh-HK" altLang="en-US" sz="1200" b="1" kern="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細明體" panose="02020509000000000000" pitchFamily="49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英语队</a:t>
                      </a:r>
                    </a:p>
                    <a:p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部队军官</a:t>
                      </a:r>
                      <a:r>
                        <a:rPr kumimoji="0" lang="en-US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高善丽上尉</a:t>
                      </a:r>
                    </a:p>
                    <a:p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代祷</a:t>
                      </a:r>
                      <a:r>
                        <a:rPr kumimoji="0" lang="zh-TW" altLang="zh-HK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kumimoji="0" lang="zh-TW" altLang="zh-HK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请继续为部队的在线牧养事工（网上或电话辅导）、圣经研读、每日（日出）灵修反思、为家庭佣工而设的道德及社会议题企划、为香港外籍家庭佣工而设的社会服务企划，和「友好布道」等事工祷告。愿这些事工可以继续满足英语队会众的需要，并为他们带来鼓励。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kumimoji="0" lang="zh-TW" altLang="zh-HK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请继续为部队的「慷慨生命」事工祷告，祈祷同工可以在寻找新敬拜场地的过程中能有坚定的信心。愿神所供应的新场地会成为我们兴旺的机会，带领更多灵魂到耶稣面前。</a:t>
                      </a: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9954127"/>
                  </a:ext>
                </a:extLst>
              </a:tr>
              <a:tr h="864327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kumimoji="0" lang="en-US" altLang="zh-HK" sz="1200" b="1" kern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細明體" panose="02020509000000000000" pitchFamily="49" charset="-120"/>
                          <a:cs typeface="+mn-cs"/>
                        </a:rPr>
                        <a:t>03/05</a:t>
                      </a:r>
                      <a:endParaRPr kumimoji="0" lang="zh-HK" altLang="en-US" sz="1200" b="1" kern="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細明體" panose="02020509000000000000" pitchFamily="49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中原慈善基金皇后山学校</a:t>
                      </a:r>
                    </a:p>
                    <a:p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校长</a:t>
                      </a:r>
                      <a:r>
                        <a:rPr kumimoji="0" lang="en-US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劳耀基先生</a:t>
                      </a:r>
                    </a:p>
                    <a:p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代祷</a:t>
                      </a:r>
                      <a:r>
                        <a:rPr kumimoji="0" lang="en-US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kumimoji="0" lang="zh-TW" altLang="zh-HK" sz="1200" b="1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kumimoji="0" lang="zh-TW" altLang="zh-HK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学生健康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kumimoji="0" lang="zh-TW" altLang="zh-HK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新学年学校校长的变更</a:t>
                      </a: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14425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14425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smGrid">
          <a:fgClr>
            <a:schemeClr val="bg2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表格 24"/>
          <p:cNvGraphicFramePr>
            <a:graphicFrameLocks noGrp="1"/>
          </p:cNvGraphicFramePr>
          <p:nvPr/>
        </p:nvGraphicFramePr>
        <p:xfrm>
          <a:off x="0" y="783912"/>
          <a:ext cx="9144000" cy="6088455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{21E4AEA4-8DFA-4A89-87EB-49C32662AFE0}</a:tableStyleId>
              </a:tblPr>
              <a:tblGrid>
                <a:gridCol w="16078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61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88455"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zh-TW" altLang="en-US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indent="0" algn="l" rtl="0" eaLnBrk="1" latinLnBrk="0" hangingPunct="1"/>
                      <a:endParaRPr kumimoji="0" lang="zh-TW" altLang="zh-HK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335" marR="13335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矩形 7">
            <a:extLst>
              <a:ext uri="{FF2B5EF4-FFF2-40B4-BE49-F238E27FC236}">
                <a16:creationId xmlns:a16="http://schemas.microsoft.com/office/drawing/2014/main" id="{1A36ABB0-F0AE-47F6-B383-98B821666D8E}"/>
              </a:ext>
            </a:extLst>
          </p:cNvPr>
          <p:cNvSpPr/>
          <p:nvPr/>
        </p:nvSpPr>
        <p:spPr>
          <a:xfrm>
            <a:off x="0" y="56098"/>
            <a:ext cx="2670773" cy="8925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zh-HK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zh-TW" altLang="en-US" sz="1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/>
                <a:ea typeface="新細明體"/>
              </a:rPr>
              <a:t>祈祷事项</a:t>
            </a:r>
            <a:r>
              <a:rPr lang="en-US" altLang="zh-HK" sz="1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/>
                <a:ea typeface="新細明體"/>
              </a:rPr>
              <a:t> – </a:t>
            </a:r>
            <a:r>
              <a:rPr lang="en-US" altLang="zh-TW" sz="1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/>
                <a:ea typeface="新細明體"/>
              </a:rPr>
              <a:t>2023</a:t>
            </a:r>
            <a:r>
              <a:rPr lang="zh-TW" altLang="en-US" sz="1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/>
                <a:ea typeface="新細明體"/>
              </a:rPr>
              <a:t>年</a:t>
            </a:r>
            <a:r>
              <a:rPr lang="en-US" altLang="zh-TW" sz="1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/>
                <a:ea typeface="新細明體"/>
              </a:rPr>
              <a:t>5</a:t>
            </a:r>
            <a:r>
              <a:rPr lang="zh-TW" altLang="en-US" sz="1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/>
                <a:ea typeface="新細明體"/>
              </a:rPr>
              <a:t>月</a:t>
            </a:r>
            <a:endParaRPr lang="en-US" altLang="zh-HK" sz="1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新細明體"/>
              <a:ea typeface="新細明體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HK" sz="1400" b="1" i="0" u="none" strike="noStrike" kern="10" cap="none" spc="0" normalizeH="0" baseline="0" noProof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新細明體" panose="02020500000000000000" pitchFamily="18" charset="-120"/>
              <a:ea typeface="新細明體" panose="02020500000000000000" pitchFamily="18" charset="-120"/>
              <a:cs typeface="+mn-cs"/>
            </a:endParaRPr>
          </a:p>
        </p:txBody>
      </p:sp>
      <p:pic>
        <p:nvPicPr>
          <p:cNvPr id="11" name="Picture 2" descr="G:\ON FILE\My Pictures\Army Logo\Logos\CrestC_cymk.png">
            <a:extLst>
              <a:ext uri="{FF2B5EF4-FFF2-40B4-BE49-F238E27FC236}">
                <a16:creationId xmlns:a16="http://schemas.microsoft.com/office/drawing/2014/main" id="{C52E1106-3FF2-4B4A-A7ED-8E26B3ED7D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62" y="38225"/>
            <a:ext cx="535589" cy="632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矩形 11">
            <a:extLst>
              <a:ext uri="{FF2B5EF4-FFF2-40B4-BE49-F238E27FC236}">
                <a16:creationId xmlns:a16="http://schemas.microsoft.com/office/drawing/2014/main" id="{586831A2-8B87-4353-A677-05E294AADFA4}"/>
              </a:ext>
            </a:extLst>
          </p:cNvPr>
          <p:cNvSpPr/>
          <p:nvPr/>
        </p:nvSpPr>
        <p:spPr>
          <a:xfrm>
            <a:off x="2877910" y="202823"/>
            <a:ext cx="5108434" cy="461665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  <a:softEdge rad="317500"/>
          </a:effectLst>
        </p:spPr>
        <p:txBody>
          <a:bodyPr wrap="square">
            <a:spAutoFit/>
          </a:bodyPr>
          <a:lstStyle/>
          <a:p>
            <a:r>
              <a:rPr lang="zh-TW" altLang="en-US" sz="2400" dirty="0">
                <a:solidFill>
                  <a:srgbClr val="000000"/>
                </a:solidFill>
                <a:effectLst>
                  <a:glow rad="63500">
                    <a:srgbClr val="FFC000">
                      <a:alpha val="40000"/>
                    </a:srgbClr>
                  </a:glow>
                </a:effectLst>
              </a:rPr>
              <a:t>我们一起越变越强</a:t>
            </a:r>
            <a:endParaRPr lang="zh-TW" altLang="zh-HK" sz="2400" dirty="0">
              <a:solidFill>
                <a:srgbClr val="000000"/>
              </a:solidFill>
              <a:effectLst>
                <a:glow rad="63500">
                  <a:srgbClr val="FFC000">
                    <a:alpha val="40000"/>
                  </a:srgbClr>
                </a:glow>
              </a:effectLst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A6BE6F6C-18A0-4FC8-B2D4-3BBA2131FD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0029153"/>
              </p:ext>
            </p:extLst>
          </p:nvPr>
        </p:nvGraphicFramePr>
        <p:xfrm>
          <a:off x="146384" y="1113390"/>
          <a:ext cx="8667157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3690">
                  <a:extLst>
                    <a:ext uri="{9D8B030D-6E8A-4147-A177-3AD203B41FA5}">
                      <a16:colId xmlns:a16="http://schemas.microsoft.com/office/drawing/2014/main" val="3869904112"/>
                    </a:ext>
                  </a:extLst>
                </a:gridCol>
                <a:gridCol w="7953467">
                  <a:extLst>
                    <a:ext uri="{9D8B030D-6E8A-4147-A177-3AD203B41FA5}">
                      <a16:colId xmlns:a16="http://schemas.microsoft.com/office/drawing/2014/main" val="3547176046"/>
                    </a:ext>
                  </a:extLst>
                </a:gridCol>
              </a:tblGrid>
              <a:tr h="267077">
                <a:tc gridSpan="2">
                  <a:txBody>
                    <a:bodyPr/>
                    <a:lstStyle/>
                    <a:p>
                      <a:pPr algn="ctr"/>
                      <a:r>
                        <a:rPr kumimoji="0" lang="zh-TW" alt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第一周</a:t>
                      </a:r>
                      <a:endParaRPr lang="zh-HK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HK" alt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6854202"/>
                  </a:ext>
                </a:extLst>
              </a:tr>
              <a:tr h="267077">
                <a:tc>
                  <a:txBody>
                    <a:bodyPr/>
                    <a:lstStyle/>
                    <a:p>
                      <a:r>
                        <a:rPr kumimoji="0" lang="zh-TW" altLang="en-US" sz="14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日期</a:t>
                      </a:r>
                      <a:endParaRPr kumimoji="0" lang="zh-HK" altLang="en-US" sz="14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1950" lvl="0" indent="-361950" algn="just"/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Arial" panose="020B0604020202020204" pitchFamily="34" charset="0"/>
                        </a:rPr>
                        <a:t>代祷单位</a:t>
                      </a:r>
                      <a:endParaRPr lang="zh-HK" altLang="en-US" sz="1400" b="1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8168350"/>
                  </a:ext>
                </a:extLst>
              </a:tr>
              <a:tr h="801230">
                <a:tc>
                  <a:txBody>
                    <a:bodyPr/>
                    <a:lstStyle/>
                    <a:p>
                      <a:r>
                        <a:rPr lang="en-US" altLang="zh-HK" sz="1400" b="1" dirty="0">
                          <a:solidFill>
                            <a:schemeClr val="tx1"/>
                          </a:solidFill>
                        </a:rPr>
                        <a:t>04/05</a:t>
                      </a:r>
                      <a:endParaRPr lang="zh-HK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全球祈祷日</a:t>
                      </a:r>
                    </a:p>
                    <a:p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加拿大及百慕大地域</a:t>
                      </a:r>
                    </a:p>
                    <a:p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地域总指挥</a:t>
                      </a:r>
                      <a:r>
                        <a:rPr kumimoji="0" lang="fr-FR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迪福临中将</a:t>
                      </a:r>
                    </a:p>
                    <a:p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地域秘书长</a:t>
                      </a:r>
                      <a:r>
                        <a:rPr kumimoji="0" lang="fr-FR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戴爱丝准将</a:t>
                      </a:r>
                      <a:r>
                        <a:rPr kumimoji="0" lang="fr-FR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zh-TW" altLang="zh-HK" sz="1200" b="1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军官</a:t>
                      </a:r>
                      <a:r>
                        <a:rPr kumimoji="0" lang="fr-FR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1,512 </a:t>
                      </a:r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（在职</a:t>
                      </a:r>
                      <a:r>
                        <a:rPr kumimoji="0" lang="fr-FR" altLang="zh-TW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577</a:t>
                      </a:r>
                      <a:r>
                        <a:rPr kumimoji="0" lang="fr-FR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</a:t>
                      </a:r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退休</a:t>
                      </a:r>
                      <a:r>
                        <a:rPr kumimoji="0" lang="fr-FR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935</a:t>
                      </a:r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）辅助上尉 </a:t>
                      </a:r>
                      <a:r>
                        <a:rPr kumimoji="0" lang="fr-FR" altLang="zh-TW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kumimoji="0" lang="fr-FR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部队</a:t>
                      </a:r>
                      <a:r>
                        <a:rPr kumimoji="0" lang="fr-FR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274 </a:t>
                      </a:r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分队 </a:t>
                      </a:r>
                      <a:r>
                        <a:rPr kumimoji="0" lang="fr-FR" altLang="zh-TW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fr-FR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学员 </a:t>
                      </a:r>
                      <a:r>
                        <a:rPr kumimoji="0" lang="fr-FR" altLang="zh-TW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endParaRPr kumimoji="0" lang="zh-TW" altLang="zh-HK" sz="1200" b="1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军兵 </a:t>
                      </a:r>
                      <a:r>
                        <a:rPr kumimoji="0" lang="fr-FR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15,401 </a:t>
                      </a:r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青年军 </a:t>
                      </a:r>
                      <a:r>
                        <a:rPr kumimoji="0" lang="fr-FR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1,847 </a:t>
                      </a:r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救世军之友 </a:t>
                      </a:r>
                      <a:r>
                        <a:rPr kumimoji="0" lang="fr-FR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29,209</a:t>
                      </a:r>
                      <a:endParaRPr kumimoji="0" lang="zh-TW" altLang="zh-HK" sz="1200" b="1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代祷：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kumimoji="0" lang="zh-TW" altLang="zh-HK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我们将于</a:t>
                      </a:r>
                      <a:r>
                        <a:rPr kumimoji="0" lang="fr-FR" altLang="zh-HK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  <a:r>
                        <a:rPr kumimoji="0" lang="zh-TW" altLang="zh-HK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年</a:t>
                      </a:r>
                      <a:r>
                        <a:rPr kumimoji="0" lang="fr-FR" altLang="zh-HK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kumimoji="0" lang="zh-TW" altLang="zh-HK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  <a:r>
                        <a:rPr kumimoji="0" lang="fr-FR" altLang="zh-HK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r>
                        <a:rPr kumimoji="0" lang="zh-TW" altLang="zh-HK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日至</a:t>
                      </a:r>
                      <a:r>
                        <a:rPr kumimoji="0" lang="fr-FR" altLang="zh-HK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kumimoji="0" lang="zh-TW" altLang="zh-HK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  <a:r>
                        <a:rPr kumimoji="0" lang="fr-FR" altLang="zh-HK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zh-TW" altLang="zh-HK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日举办题为「启发」的会议及大会，并接待柏培恩大将及柏罗莉萨中将。是次大会的重点为部队使命及提升属灵健康，我们期待大会为地域带来更新和启发。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kumimoji="0" lang="zh-TW" altLang="zh-HK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提升属灵健康：我们重新注视强化「建立门徒」的文化，从而建立强壮而敬虔的门徒，让我们的事工小组成为圣洁的空间，在属灵上充满活力；让我们的信仰羣体兴旺壮大，为救世军所在的小区带来改变。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kumimoji="0" lang="zh-TW" altLang="zh-HK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完善使命，带来影响：愿信仰羣体中的个人及羣体生命，可以为救世军所在的小区带来改变，在最有需要的地方发挥事工的影响力，并为神国发挥最大的果效。愿那些评估和完善我们系统的工作，可以令我们进一步增强，让我们的事工及使命能更有效和全面。</a:t>
                      </a: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7517558"/>
                  </a:ext>
                </a:extLst>
              </a:tr>
              <a:tr h="801230">
                <a:tc>
                  <a:txBody>
                    <a:bodyPr/>
                    <a:lstStyle/>
                    <a:p>
                      <a:r>
                        <a:rPr lang="en-US" altLang="zh-HK" sz="1400" b="1" dirty="0">
                          <a:solidFill>
                            <a:schemeClr val="tx1"/>
                          </a:solidFill>
                        </a:rPr>
                        <a:t>05/05</a:t>
                      </a:r>
                      <a:endParaRPr lang="zh-HK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长康</a:t>
                      </a:r>
                      <a:r>
                        <a:rPr kumimoji="0" lang="zh-TW" altLang="en-US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社</a:t>
                      </a:r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区展能暨宿舍服务</a:t>
                      </a:r>
                    </a:p>
                    <a:p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主任：马清云先生</a:t>
                      </a:r>
                      <a:endParaRPr kumimoji="0" lang="en-US" altLang="zh-TW" sz="1200" b="1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代祷：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kumimoji="0" lang="zh-TW" altLang="zh-HK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为单位「复常」后各服务使用者及家属的适应祷告。</a:t>
                      </a:r>
                      <a:r>
                        <a:rPr kumimoji="0" lang="en-US" altLang="zh-HK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zh-TW" altLang="zh-HK" sz="1200" b="0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kumimoji="0" lang="zh-TW" altLang="zh-HK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为单位的员工招聘祷告，求主预备有心志的求职者，加入本单位工作。</a:t>
                      </a:r>
                      <a:endParaRPr kumimoji="0" lang="zh-TW" altLang="zh-HK" sz="1200" b="1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>
                        <a:buFont typeface="+mj-lt"/>
                        <a:buNone/>
                      </a:pPr>
                      <a:endParaRPr kumimoji="0" lang="zh-TW" altLang="zh-HK" sz="1200" b="0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5629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23107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smGrid">
          <a:fgClr>
            <a:schemeClr val="bg2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表格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422543"/>
              </p:ext>
            </p:extLst>
          </p:nvPr>
        </p:nvGraphicFramePr>
        <p:xfrm>
          <a:off x="27160" y="783912"/>
          <a:ext cx="9116840" cy="6088455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{21E4AEA4-8DFA-4A89-87EB-49C32662AFE0}</a:tableStyleId>
              </a:tblPr>
              <a:tblGrid>
                <a:gridCol w="1580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61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88455"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zh-TW" altLang="en-US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indent="0" algn="l" rtl="0" eaLnBrk="1" latinLnBrk="0" hangingPunct="1"/>
                      <a:endParaRPr kumimoji="0" lang="zh-TW" altLang="zh-HK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335" marR="13335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矩形 7">
            <a:extLst>
              <a:ext uri="{FF2B5EF4-FFF2-40B4-BE49-F238E27FC236}">
                <a16:creationId xmlns:a16="http://schemas.microsoft.com/office/drawing/2014/main" id="{1A36ABB0-F0AE-47F6-B383-98B821666D8E}"/>
              </a:ext>
            </a:extLst>
          </p:cNvPr>
          <p:cNvSpPr/>
          <p:nvPr/>
        </p:nvSpPr>
        <p:spPr>
          <a:xfrm>
            <a:off x="-61940" y="38225"/>
            <a:ext cx="2670773" cy="8925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zh-HK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zh-TW" altLang="en-US" sz="1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/>
                <a:ea typeface="新細明體"/>
              </a:rPr>
              <a:t>祈祷事项</a:t>
            </a:r>
            <a:r>
              <a:rPr lang="en-US" altLang="zh-HK" sz="1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/>
                <a:ea typeface="新細明體"/>
              </a:rPr>
              <a:t> – </a:t>
            </a:r>
            <a:r>
              <a:rPr lang="en-US" altLang="zh-TW" sz="1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/>
                <a:ea typeface="新細明體"/>
              </a:rPr>
              <a:t>2023 </a:t>
            </a:r>
            <a:r>
              <a:rPr lang="zh-TW" altLang="en-US" sz="1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/>
                <a:ea typeface="新細明體"/>
              </a:rPr>
              <a:t>年</a:t>
            </a:r>
            <a:r>
              <a:rPr lang="en-US" altLang="zh-TW" sz="1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/>
                <a:ea typeface="新細明體"/>
              </a:rPr>
              <a:t>5</a:t>
            </a:r>
            <a:r>
              <a:rPr lang="zh-TW" altLang="en-US" sz="1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/>
                <a:ea typeface="新細明體"/>
              </a:rPr>
              <a:t>月</a:t>
            </a:r>
            <a:endParaRPr lang="en-US" altLang="zh-HK" sz="1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新細明體"/>
              <a:ea typeface="新細明體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HK" sz="1400" b="1" i="0" u="none" strike="noStrike" kern="10" cap="none" spc="0" normalizeH="0" baseline="0" noProof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新細明體" panose="02020500000000000000" pitchFamily="18" charset="-120"/>
              <a:ea typeface="新細明體" panose="02020500000000000000" pitchFamily="18" charset="-120"/>
              <a:cs typeface="+mn-cs"/>
            </a:endParaRPr>
          </a:p>
        </p:txBody>
      </p:sp>
      <p:pic>
        <p:nvPicPr>
          <p:cNvPr id="11" name="Picture 2" descr="G:\ON FILE\My Pictures\Army Logo\Logos\CrestC_cymk.png">
            <a:extLst>
              <a:ext uri="{FF2B5EF4-FFF2-40B4-BE49-F238E27FC236}">
                <a16:creationId xmlns:a16="http://schemas.microsoft.com/office/drawing/2014/main" id="{C52E1106-3FF2-4B4A-A7ED-8E26B3ED7D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62" y="38225"/>
            <a:ext cx="535589" cy="632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矩形 11">
            <a:extLst>
              <a:ext uri="{FF2B5EF4-FFF2-40B4-BE49-F238E27FC236}">
                <a16:creationId xmlns:a16="http://schemas.microsoft.com/office/drawing/2014/main" id="{586831A2-8B87-4353-A677-05E294AADFA4}"/>
              </a:ext>
            </a:extLst>
          </p:cNvPr>
          <p:cNvSpPr/>
          <p:nvPr/>
        </p:nvSpPr>
        <p:spPr>
          <a:xfrm>
            <a:off x="2848128" y="180236"/>
            <a:ext cx="5108434" cy="461665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  <a:softEdge rad="317500"/>
          </a:effectLst>
        </p:spPr>
        <p:txBody>
          <a:bodyPr wrap="square">
            <a:spAutoFit/>
          </a:bodyPr>
          <a:lstStyle/>
          <a:p>
            <a:r>
              <a:rPr lang="zh-TW" altLang="en-US" sz="2400" dirty="0">
                <a:solidFill>
                  <a:srgbClr val="000000"/>
                </a:solidFill>
                <a:effectLst>
                  <a:glow rad="63500">
                    <a:srgbClr val="FFC000">
                      <a:alpha val="40000"/>
                    </a:srgbClr>
                  </a:glow>
                </a:effectLst>
              </a:rPr>
              <a:t>我们一起越变越强</a:t>
            </a:r>
            <a:endParaRPr lang="zh-TW" altLang="zh-HK" sz="2400" dirty="0">
              <a:solidFill>
                <a:srgbClr val="000000"/>
              </a:solidFill>
              <a:effectLst>
                <a:glow rad="63500">
                  <a:srgbClr val="FFC000">
                    <a:alpha val="40000"/>
                  </a:srgbClr>
                </a:glow>
              </a:effectLst>
            </a:endParaRP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C1A9F576-7788-409C-A442-172635AAE3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3455447"/>
              </p:ext>
            </p:extLst>
          </p:nvPr>
        </p:nvGraphicFramePr>
        <p:xfrm>
          <a:off x="173545" y="1238596"/>
          <a:ext cx="8667160" cy="4061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8628">
                  <a:extLst>
                    <a:ext uri="{9D8B030D-6E8A-4147-A177-3AD203B41FA5}">
                      <a16:colId xmlns:a16="http://schemas.microsoft.com/office/drawing/2014/main" val="3869904112"/>
                    </a:ext>
                  </a:extLst>
                </a:gridCol>
                <a:gridCol w="7908532">
                  <a:extLst>
                    <a:ext uri="{9D8B030D-6E8A-4147-A177-3AD203B41FA5}">
                      <a16:colId xmlns:a16="http://schemas.microsoft.com/office/drawing/2014/main" val="3547176046"/>
                    </a:ext>
                  </a:extLst>
                </a:gridCol>
              </a:tblGrid>
              <a:tr h="343052">
                <a:tc gridSpan="2">
                  <a:txBody>
                    <a:bodyPr/>
                    <a:lstStyle/>
                    <a:p>
                      <a:pPr algn="ctr"/>
                      <a:r>
                        <a:rPr kumimoji="0" lang="zh-TW" alt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第二周</a:t>
                      </a:r>
                      <a:endParaRPr lang="zh-HK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HK" alt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6854202"/>
                  </a:ext>
                </a:extLst>
              </a:tr>
              <a:tr h="237754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kumimoji="0" lang="zh-TW" altLang="en-US" sz="1200" b="1" kern="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日期</a:t>
                      </a:r>
                      <a:endParaRPr kumimoji="0" lang="zh-HK" altLang="en-US" sz="1200" b="1" kern="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zh-TW" altLang="en-US" sz="1200" b="1" kern="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代祷单位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1035273"/>
                  </a:ext>
                </a:extLst>
              </a:tr>
              <a:tr h="4338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HK" sz="1200" b="1" kern="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細明體"/>
                          <a:cs typeface="+mn-cs"/>
                        </a:rPr>
                        <a:t>08/05</a:t>
                      </a:r>
                      <a:endParaRPr kumimoji="0" lang="zh-HK" altLang="en-US" sz="1200" b="1" kern="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細明體" panose="02020509000000000000" pitchFamily="49" charset="-120"/>
                        <a:cs typeface="+mn-cs"/>
                      </a:endParaRPr>
                    </a:p>
                    <a:p>
                      <a:pPr marL="0" algn="l" rtl="0" eaLnBrk="1" latinLnBrk="0" hangingPunct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kumimoji="0" lang="zh-HK" altLang="en-US" sz="1400" b="1" kern="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細明體" panose="02020509000000000000" pitchFamily="49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循环再用计划</a:t>
                      </a:r>
                    </a:p>
                    <a:p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内阁业务行政部长</a:t>
                      </a:r>
                      <a:r>
                        <a:rPr kumimoji="0" lang="en-US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罗惠芳少校</a:t>
                      </a:r>
                    </a:p>
                    <a:p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代祷</a:t>
                      </a:r>
                      <a:r>
                        <a:rPr kumimoji="0" lang="en-US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kumimoji="0" lang="zh-TW" altLang="zh-HK" sz="1200" b="1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kumimoji="0" lang="zh-TW" altLang="zh-HK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为同事身体健康及认识神祈祷。</a:t>
                      </a: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kumimoji="0" lang="zh-TW" altLang="zh-HK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为部门发展祈祷。</a:t>
                      </a:r>
                    </a:p>
                    <a:p>
                      <a:endParaRPr kumimoji="0" lang="zh-TW" altLang="zh-HK" sz="1200" b="1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49223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HK" sz="1200" b="1" kern="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細明體"/>
                          <a:cs typeface="+mn-cs"/>
                        </a:rPr>
                        <a:t>09/05</a:t>
                      </a:r>
                      <a:endParaRPr kumimoji="0" lang="zh-HK" altLang="en-US" sz="1200" b="1" kern="0" dirty="0">
                        <a:solidFill>
                          <a:schemeClr val="dk1"/>
                        </a:solidFill>
                        <a:effectLst/>
                        <a:latin typeface="Arial"/>
                        <a:ea typeface="細明體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港岛东队</a:t>
                      </a:r>
                    </a:p>
                    <a:p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部队军官</a:t>
                      </a:r>
                      <a:r>
                        <a:rPr kumimoji="0" lang="en-US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林少威中尉</a:t>
                      </a:r>
                    </a:p>
                    <a:p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副部队军官</a:t>
                      </a:r>
                      <a:r>
                        <a:rPr kumimoji="0" lang="fr-FR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蔡沚妡中尉</a:t>
                      </a:r>
                    </a:p>
                    <a:p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代祷</a:t>
                      </a:r>
                      <a:r>
                        <a:rPr kumimoji="0" lang="fr-FR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kumimoji="0" lang="zh-TW" altLang="zh-HK" sz="1200" b="1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kumimoji="0" lang="zh-TW" altLang="zh-HK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两校师生及家长福音工作发展</a:t>
                      </a:r>
                      <a:r>
                        <a:rPr kumimoji="0" lang="zh-TW" altLang="en-US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。</a:t>
                      </a:r>
                      <a:endParaRPr kumimoji="0" lang="zh-TW" altLang="zh-HK" sz="1200" b="0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kumimoji="0" lang="zh-TW" altLang="zh-HK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重展进取员训练，培养下一梯队为神作工</a:t>
                      </a:r>
                      <a:r>
                        <a:rPr kumimoji="0" lang="zh-TW" altLang="en-US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。</a:t>
                      </a:r>
                      <a:endParaRPr kumimoji="0" lang="zh-TW" altLang="zh-HK" sz="1200" b="0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kumimoji="0" lang="zh-TW" altLang="zh-HK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暑期幼儿园及小学福音活动筹划</a:t>
                      </a:r>
                      <a:r>
                        <a:rPr kumimoji="0" lang="zh-TW" altLang="en-US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。</a:t>
                      </a:r>
                      <a:endParaRPr kumimoji="0" lang="zh-TW" altLang="zh-HK" sz="1200" b="0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26333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HK" sz="1200" b="1" kern="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細明體"/>
                          <a:cs typeface="+mn-cs"/>
                        </a:rPr>
                        <a:t>10/05</a:t>
                      </a:r>
                      <a:endParaRPr kumimoji="0" lang="zh-HK" altLang="en-US" sz="1200" b="1" kern="0" dirty="0">
                        <a:solidFill>
                          <a:schemeClr val="dk1"/>
                        </a:solidFill>
                        <a:effectLst/>
                        <a:latin typeface="Arial"/>
                        <a:ea typeface="細明體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中原慈善基金学校</a:t>
                      </a:r>
                    </a:p>
                    <a:p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署任校长</a:t>
                      </a:r>
                      <a:r>
                        <a:rPr kumimoji="0" lang="en-US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邓世豪副校长</a:t>
                      </a:r>
                    </a:p>
                    <a:p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代祷</a:t>
                      </a:r>
                      <a:r>
                        <a:rPr kumimoji="0" lang="en-US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kumimoji="0" lang="zh-TW" altLang="zh-HK" sz="1200" b="1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altLang="zh-HK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kumimoji="0" lang="zh-TW" altLang="zh-HK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愿神保守每位师生身心灵强健，平安稳妥。</a:t>
                      </a:r>
                    </a:p>
                    <a:p>
                      <a:r>
                        <a:rPr kumimoji="0" lang="en-US" altLang="zh-HK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kumimoji="0" lang="zh-TW" altLang="zh-HK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愿神保守中原小学的发展，透过本校祝福更多的学生和其家庭。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kumimoji="0" lang="zh-TW" altLang="zh-HK" sz="1200" b="0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70772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76856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smGrid">
          <a:fgClr>
            <a:schemeClr val="bg2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表格 24"/>
          <p:cNvGraphicFramePr>
            <a:graphicFrameLocks noGrp="1"/>
          </p:cNvGraphicFramePr>
          <p:nvPr/>
        </p:nvGraphicFramePr>
        <p:xfrm>
          <a:off x="0" y="783912"/>
          <a:ext cx="9144000" cy="6088455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{21E4AEA4-8DFA-4A89-87EB-49C32662AFE0}</a:tableStyleId>
              </a:tblPr>
              <a:tblGrid>
                <a:gridCol w="16078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61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88455"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zh-TW" altLang="en-US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indent="0" algn="l" rtl="0" eaLnBrk="1" latinLnBrk="0" hangingPunct="1"/>
                      <a:endParaRPr kumimoji="0" lang="zh-TW" altLang="zh-HK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335" marR="13335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矩形 7">
            <a:extLst>
              <a:ext uri="{FF2B5EF4-FFF2-40B4-BE49-F238E27FC236}">
                <a16:creationId xmlns:a16="http://schemas.microsoft.com/office/drawing/2014/main" id="{1A36ABB0-F0AE-47F6-B383-98B821666D8E}"/>
              </a:ext>
            </a:extLst>
          </p:cNvPr>
          <p:cNvSpPr/>
          <p:nvPr/>
        </p:nvSpPr>
        <p:spPr>
          <a:xfrm>
            <a:off x="-61940" y="38225"/>
            <a:ext cx="2670773" cy="8925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zh-HK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zh-TW" altLang="en-US" sz="1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/>
                <a:ea typeface="新細明體"/>
              </a:rPr>
              <a:t>祈祷事项</a:t>
            </a:r>
            <a:r>
              <a:rPr lang="en-US" altLang="zh-HK" sz="1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/>
                <a:ea typeface="新細明體"/>
              </a:rPr>
              <a:t> – </a:t>
            </a:r>
            <a:r>
              <a:rPr lang="en-US" altLang="zh-TW" sz="1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/>
                <a:ea typeface="新細明體"/>
              </a:rPr>
              <a:t>2023 </a:t>
            </a:r>
            <a:r>
              <a:rPr lang="zh-TW" altLang="en-US" sz="1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/>
                <a:ea typeface="新細明體"/>
              </a:rPr>
              <a:t>年</a:t>
            </a:r>
            <a:r>
              <a:rPr lang="en-US" altLang="zh-TW" sz="1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/>
                <a:ea typeface="新細明體"/>
              </a:rPr>
              <a:t>5</a:t>
            </a:r>
            <a:r>
              <a:rPr lang="zh-TW" altLang="en-US" sz="1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/>
                <a:ea typeface="新細明體"/>
              </a:rPr>
              <a:t>月</a:t>
            </a:r>
            <a:endParaRPr lang="en-US" altLang="zh-HK" sz="1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新細明體"/>
              <a:ea typeface="新細明體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HK" sz="1400" b="1" i="0" u="none" strike="noStrike" kern="10" cap="none" spc="0" normalizeH="0" baseline="0" noProof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新細明體" panose="02020500000000000000" pitchFamily="18" charset="-120"/>
              <a:ea typeface="新細明體" panose="02020500000000000000" pitchFamily="18" charset="-120"/>
              <a:cs typeface="+mn-cs"/>
            </a:endParaRPr>
          </a:p>
        </p:txBody>
      </p:sp>
      <p:pic>
        <p:nvPicPr>
          <p:cNvPr id="11" name="Picture 2" descr="G:\ON FILE\My Pictures\Army Logo\Logos\CrestC_cymk.png">
            <a:extLst>
              <a:ext uri="{FF2B5EF4-FFF2-40B4-BE49-F238E27FC236}">
                <a16:creationId xmlns:a16="http://schemas.microsoft.com/office/drawing/2014/main" id="{C52E1106-3FF2-4B4A-A7ED-8E26B3ED7D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62" y="38225"/>
            <a:ext cx="535589" cy="632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矩形 11">
            <a:extLst>
              <a:ext uri="{FF2B5EF4-FFF2-40B4-BE49-F238E27FC236}">
                <a16:creationId xmlns:a16="http://schemas.microsoft.com/office/drawing/2014/main" id="{586831A2-8B87-4353-A677-05E294AADFA4}"/>
              </a:ext>
            </a:extLst>
          </p:cNvPr>
          <p:cNvSpPr/>
          <p:nvPr/>
        </p:nvSpPr>
        <p:spPr>
          <a:xfrm>
            <a:off x="2848128" y="180236"/>
            <a:ext cx="5108434" cy="461665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  <a:softEdge rad="317500"/>
          </a:effectLst>
        </p:spPr>
        <p:txBody>
          <a:bodyPr wrap="square">
            <a:spAutoFit/>
          </a:bodyPr>
          <a:lstStyle/>
          <a:p>
            <a:r>
              <a:rPr lang="zh-TW" altLang="en-US" sz="2400" dirty="0">
                <a:solidFill>
                  <a:srgbClr val="000000"/>
                </a:solidFill>
                <a:effectLst>
                  <a:glow rad="63500">
                    <a:srgbClr val="FFC000">
                      <a:alpha val="40000"/>
                    </a:srgbClr>
                  </a:glow>
                </a:effectLst>
              </a:rPr>
              <a:t>我们一起越变越强</a:t>
            </a:r>
            <a:endParaRPr lang="zh-TW" altLang="zh-HK" sz="2400" dirty="0">
              <a:solidFill>
                <a:srgbClr val="000000"/>
              </a:solidFill>
              <a:effectLst>
                <a:glow rad="63500">
                  <a:srgbClr val="FFC000">
                    <a:alpha val="40000"/>
                  </a:srgbClr>
                </a:glow>
              </a:effectLst>
            </a:endParaRP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C1A9F576-7788-409C-A442-172635AAE3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4901483"/>
              </p:ext>
            </p:extLst>
          </p:nvPr>
        </p:nvGraphicFramePr>
        <p:xfrm>
          <a:off x="164492" y="1044130"/>
          <a:ext cx="8667160" cy="5250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8628">
                  <a:extLst>
                    <a:ext uri="{9D8B030D-6E8A-4147-A177-3AD203B41FA5}">
                      <a16:colId xmlns:a16="http://schemas.microsoft.com/office/drawing/2014/main" val="3869904112"/>
                    </a:ext>
                  </a:extLst>
                </a:gridCol>
                <a:gridCol w="7908532">
                  <a:extLst>
                    <a:ext uri="{9D8B030D-6E8A-4147-A177-3AD203B41FA5}">
                      <a16:colId xmlns:a16="http://schemas.microsoft.com/office/drawing/2014/main" val="3547176046"/>
                    </a:ext>
                  </a:extLst>
                </a:gridCol>
              </a:tblGrid>
              <a:tr h="343052">
                <a:tc gridSpan="2">
                  <a:txBody>
                    <a:bodyPr/>
                    <a:lstStyle/>
                    <a:p>
                      <a:pPr algn="ctr"/>
                      <a:r>
                        <a:rPr kumimoji="0" lang="zh-TW" alt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第二周</a:t>
                      </a:r>
                      <a:endParaRPr lang="zh-HK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HK" alt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6854202"/>
                  </a:ext>
                </a:extLst>
              </a:tr>
              <a:tr h="237754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kumimoji="0" lang="zh-TW" altLang="en-US" sz="1200" b="1" kern="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日期</a:t>
                      </a:r>
                      <a:endParaRPr kumimoji="0" lang="zh-HK" altLang="en-US" sz="1200" b="1" kern="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zh-TW" altLang="en-US" sz="1200" b="1" kern="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代祷单位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1035273"/>
                  </a:ext>
                </a:extLst>
              </a:tr>
              <a:tr h="4338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細明體"/>
                          <a:cs typeface="+mn-cs"/>
                        </a:rPr>
                        <a:t>11</a:t>
                      </a:r>
                      <a:r>
                        <a:rPr lang="en-US" altLang="zh-HK" sz="1200" b="1" kern="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細明體"/>
                          <a:cs typeface="+mn-cs"/>
                        </a:rPr>
                        <a:t>/05</a:t>
                      </a:r>
                      <a:endParaRPr kumimoji="0" lang="zh-HK" altLang="en-US" sz="1200" b="1" kern="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細明體" panose="02020509000000000000" pitchFamily="49" charset="-120"/>
                        <a:cs typeface="+mn-cs"/>
                      </a:endParaRPr>
                    </a:p>
                    <a:p>
                      <a:pPr marL="0" algn="l" rtl="0" eaLnBrk="1" latinLnBrk="0" hangingPunct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kumimoji="0" lang="zh-HK" altLang="en-US" sz="1400" b="1" kern="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細明體" panose="02020509000000000000" pitchFamily="49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全球祈祷日</a:t>
                      </a:r>
                    </a:p>
                    <a:p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欧洲东部地域</a:t>
                      </a:r>
                    </a:p>
                    <a:p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地域总指挥</a:t>
                      </a:r>
                      <a:r>
                        <a:rPr kumimoji="0" lang="fr-FR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柏启文准将</a:t>
                      </a:r>
                    </a:p>
                    <a:p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地域秘书长</a:t>
                      </a:r>
                      <a:r>
                        <a:rPr kumimoji="0" lang="fr-FR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布力察上校</a:t>
                      </a:r>
                    </a:p>
                    <a:p>
                      <a:r>
                        <a:rPr kumimoji="0" lang="zh-TW" altLang="zh-HK" sz="1200" b="1" i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军官</a:t>
                      </a:r>
                      <a:r>
                        <a:rPr kumimoji="0" lang="fr-FR" altLang="zh-HK" sz="1200" b="1" i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914</a:t>
                      </a:r>
                      <a:r>
                        <a:rPr kumimoji="0" lang="zh-TW" altLang="zh-HK" sz="1200" b="1" i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（在职</a:t>
                      </a:r>
                      <a:r>
                        <a:rPr kumimoji="0" lang="fr-FR" altLang="zh-HK" sz="1200" b="1" i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86 / </a:t>
                      </a:r>
                      <a:r>
                        <a:rPr kumimoji="0" lang="zh-TW" altLang="zh-HK" sz="1200" b="1" i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退休</a:t>
                      </a:r>
                      <a:r>
                        <a:rPr kumimoji="0" lang="fr-FR" altLang="zh-HK" sz="1200" b="1" i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8</a:t>
                      </a:r>
                      <a:r>
                        <a:rPr kumimoji="0" lang="zh-TW" altLang="zh-HK" sz="1200" b="1" i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）部队</a:t>
                      </a:r>
                      <a:r>
                        <a:rPr kumimoji="0" lang="fr-FR" altLang="zh-HK" sz="1200" b="1" i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37 </a:t>
                      </a:r>
                      <a:r>
                        <a:rPr kumimoji="0" lang="zh-TW" altLang="zh-HK" sz="1200" b="1" i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学员 </a:t>
                      </a:r>
                      <a:r>
                        <a:rPr kumimoji="0" lang="fr-FR" altLang="zh-HK" sz="1200" b="1" i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kumimoji="0" lang="zh-TW" altLang="zh-HK" sz="1200" b="1" i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zh-TW" altLang="zh-HK" sz="1200" b="1" i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军兵 </a:t>
                      </a:r>
                      <a:r>
                        <a:rPr kumimoji="0" lang="fr-FR" altLang="zh-HK" sz="1200" b="1" i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1,186 </a:t>
                      </a:r>
                      <a:r>
                        <a:rPr kumimoji="0" lang="zh-TW" altLang="zh-HK" sz="1200" b="1" i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青年兵 </a:t>
                      </a:r>
                      <a:r>
                        <a:rPr kumimoji="0" lang="fr-FR" altLang="zh-TW" sz="1200" b="1" i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310</a:t>
                      </a:r>
                      <a:r>
                        <a:rPr kumimoji="0" lang="fr-FR" altLang="zh-HK" sz="1200" b="1" i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zh-TW" altLang="zh-HK" sz="1200" b="1" i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救世军之友</a:t>
                      </a:r>
                      <a:r>
                        <a:rPr kumimoji="0" lang="fr-FR" altLang="zh-HK" sz="1200" b="1" i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1,017</a:t>
                      </a:r>
                      <a:endParaRPr kumimoji="0" lang="zh-TW" altLang="zh-HK" sz="1200" b="1" i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代祷</a:t>
                      </a:r>
                      <a:r>
                        <a:rPr kumimoji="0" lang="en-US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kumimoji="0" lang="zh-TW" altLang="zh-HK" sz="1200" b="1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kumimoji="0" lang="zh-TW" altLang="zh-HK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我们赞美神的带领和启发，让我们可以根据乔舒亚记</a:t>
                      </a:r>
                      <a:r>
                        <a:rPr kumimoji="0" lang="fr-FR" altLang="zh-HK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zh-TW" altLang="zh-HK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章</a:t>
                      </a:r>
                      <a:r>
                        <a:rPr kumimoji="0" lang="fr-FR" altLang="zh-HK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kumimoji="0" lang="zh-TW" altLang="zh-HK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节，为地域策划「信心与勇气」的计划，现已完成一半了。请祈祷这个策略当中「强化部队、强化领袖、强化持续性」的计划可以多结果子。请祷告救世军在保加利亚、乔治亚、摩尔多亚、罗马尼亚、乌克兰等各个国家，可以透过部队中新得救的灵魂、军官和干事的建立，以及努力成就财务上的可持续性，让事工得到属灵上的复兴。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kumimoji="0" lang="zh-TW" altLang="zh-HK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我们赞美神为救世军在保加利亚的工作打开机会之门。我们正准备于</a:t>
                      </a:r>
                      <a:r>
                        <a:rPr kumimoji="0" lang="fr-FR" altLang="zh-HK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kumimoji="0" lang="zh-TW" altLang="zh-HK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月在当地设立救世军，并庆祝其开幕。请为正在当地事奉的人祷告，让他们找到在当地传播福音的方法。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kumimoji="0" lang="zh-TW" altLang="zh-HK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我们赞美神持续地成就乌克兰的事工。在乌克兰的战事已持续超过一年。我们继续祷告乌克兰能得享和平，并那些在乌克兰事奉的人（以及那些分散在这个地域的其他国家或世界各地的人）能够体会到神的同在、保护、供应和大能。</a:t>
                      </a:r>
                    </a:p>
                    <a:p>
                      <a:endParaRPr kumimoji="0" lang="zh-TW" altLang="zh-HK" sz="1200" b="1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49223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kern="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細明體"/>
                          <a:cs typeface="+mn-cs"/>
                        </a:rPr>
                        <a:t>12</a:t>
                      </a:r>
                      <a:r>
                        <a:rPr kumimoji="0" lang="en-US" altLang="zh-HK" sz="1200" b="1" kern="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細明體"/>
                          <a:cs typeface="+mn-cs"/>
                        </a:rPr>
                        <a:t>/05</a:t>
                      </a:r>
                      <a:endParaRPr kumimoji="0" lang="zh-HK" altLang="en-US" sz="1200" b="1" kern="0" dirty="0">
                        <a:solidFill>
                          <a:schemeClr val="dk1"/>
                        </a:solidFill>
                        <a:effectLst/>
                        <a:latin typeface="Arial"/>
                        <a:ea typeface="細明體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骏洋幼儿中心</a:t>
                      </a:r>
                      <a:r>
                        <a:rPr kumimoji="0" lang="en-US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zh-TW" altLang="zh-HK" sz="1200" b="1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高级主任：容帼欣女</a:t>
                      </a:r>
                      <a:r>
                        <a:rPr kumimoji="0" lang="zh-HK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士</a:t>
                      </a:r>
                      <a:endParaRPr kumimoji="0" lang="zh-TW" altLang="zh-HK" sz="1200" b="1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代祷</a:t>
                      </a:r>
                      <a:r>
                        <a:rPr kumimoji="0" lang="en-US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kumimoji="0" lang="zh-TW" altLang="zh-HK" sz="1200" b="1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kumimoji="0" lang="zh-TW" altLang="zh-HK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为所有新加入中心的孩子祈祷，求主保守他们的身体及属灵健康，愿他们能适应新的学习环境，投入校园生活，好好享受与朋辈和师长的相处时光。</a:t>
                      </a: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kumimoji="0" lang="zh-TW" altLang="zh-HK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为同工们祈祷，祈求同工们在日常生活和工作上都蒙主引导，尽心尽意教导每一位孩子，成为他们生命上的良师。</a:t>
                      </a:r>
                    </a:p>
                    <a:p>
                      <a:r>
                        <a:rPr kumimoji="0" lang="en-US" altLang="zh-HK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zh-TW" altLang="zh-HK" sz="1200" b="0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26333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21069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smGrid">
          <a:fgClr>
            <a:schemeClr val="bg2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表格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7009463"/>
              </p:ext>
            </p:extLst>
          </p:nvPr>
        </p:nvGraphicFramePr>
        <p:xfrm>
          <a:off x="63374" y="783912"/>
          <a:ext cx="9080626" cy="6088455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{21E4AEA4-8DFA-4A89-87EB-49C32662AFE0}</a:tableStyleId>
              </a:tblPr>
              <a:tblGrid>
                <a:gridCol w="1544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61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88455"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zh-TW" altLang="en-US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indent="0" algn="l" rtl="0" eaLnBrk="1" latinLnBrk="0" hangingPunct="1"/>
                      <a:endParaRPr kumimoji="0" lang="zh-TW" altLang="zh-HK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335" marR="13335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矩形 7">
            <a:extLst>
              <a:ext uri="{FF2B5EF4-FFF2-40B4-BE49-F238E27FC236}">
                <a16:creationId xmlns:a16="http://schemas.microsoft.com/office/drawing/2014/main" id="{1A36ABB0-F0AE-47F6-B383-98B821666D8E}"/>
              </a:ext>
            </a:extLst>
          </p:cNvPr>
          <p:cNvSpPr/>
          <p:nvPr/>
        </p:nvSpPr>
        <p:spPr>
          <a:xfrm>
            <a:off x="0" y="40236"/>
            <a:ext cx="2670773" cy="8925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zh-HK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zh-TW" altLang="en-US" sz="1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/>
                <a:ea typeface="新細明體"/>
              </a:rPr>
              <a:t>祈祷事项</a:t>
            </a:r>
            <a:r>
              <a:rPr lang="en-US" altLang="zh-HK" sz="1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/>
                <a:ea typeface="新細明體"/>
              </a:rPr>
              <a:t> – </a:t>
            </a:r>
            <a:r>
              <a:rPr lang="en-US" altLang="zh-TW" sz="1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/>
                <a:ea typeface="新細明體"/>
              </a:rPr>
              <a:t>2023 </a:t>
            </a:r>
            <a:r>
              <a:rPr lang="zh-TW" altLang="en-US" sz="1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/>
                <a:ea typeface="新細明體"/>
              </a:rPr>
              <a:t>年</a:t>
            </a:r>
            <a:r>
              <a:rPr lang="en-US" altLang="zh-TW" sz="1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/>
                <a:ea typeface="新細明體"/>
              </a:rPr>
              <a:t>5</a:t>
            </a:r>
            <a:r>
              <a:rPr lang="zh-TW" altLang="en-US" sz="1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/>
                <a:ea typeface="新細明體"/>
              </a:rPr>
              <a:t>月</a:t>
            </a:r>
            <a:endParaRPr lang="en-US" altLang="zh-HK" sz="1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新細明體"/>
              <a:ea typeface="新細明體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HK" sz="1400" b="1" i="0" u="none" strike="noStrike" kern="10" cap="none" spc="0" normalizeH="0" baseline="0" noProof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新細明體" panose="02020500000000000000" pitchFamily="18" charset="-120"/>
              <a:ea typeface="新細明體" panose="02020500000000000000" pitchFamily="18" charset="-120"/>
              <a:cs typeface="+mn-cs"/>
            </a:endParaRPr>
          </a:p>
        </p:txBody>
      </p:sp>
      <p:pic>
        <p:nvPicPr>
          <p:cNvPr id="11" name="Picture 2" descr="G:\ON FILE\My Pictures\Army Logo\Logos\CrestC_cymk.png">
            <a:extLst>
              <a:ext uri="{FF2B5EF4-FFF2-40B4-BE49-F238E27FC236}">
                <a16:creationId xmlns:a16="http://schemas.microsoft.com/office/drawing/2014/main" id="{C52E1106-3FF2-4B4A-A7ED-8E26B3ED7D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62" y="38225"/>
            <a:ext cx="535589" cy="632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矩形 11">
            <a:extLst>
              <a:ext uri="{FF2B5EF4-FFF2-40B4-BE49-F238E27FC236}">
                <a16:creationId xmlns:a16="http://schemas.microsoft.com/office/drawing/2014/main" id="{586831A2-8B87-4353-A677-05E294AADFA4}"/>
              </a:ext>
            </a:extLst>
          </p:cNvPr>
          <p:cNvSpPr/>
          <p:nvPr/>
        </p:nvSpPr>
        <p:spPr>
          <a:xfrm>
            <a:off x="2907692" y="180236"/>
            <a:ext cx="5108434" cy="461665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  <a:softEdge rad="317500"/>
          </a:effectLst>
        </p:spPr>
        <p:txBody>
          <a:bodyPr wrap="square">
            <a:spAutoFit/>
          </a:bodyPr>
          <a:lstStyle/>
          <a:p>
            <a:r>
              <a:rPr lang="zh-TW" altLang="en-US" sz="2400" dirty="0">
                <a:solidFill>
                  <a:srgbClr val="000000"/>
                </a:solidFill>
                <a:effectLst>
                  <a:glow rad="63500">
                    <a:srgbClr val="FFC000">
                      <a:alpha val="40000"/>
                    </a:srgbClr>
                  </a:glow>
                </a:effectLst>
              </a:rPr>
              <a:t>我们一起越变越强</a:t>
            </a:r>
            <a:endParaRPr lang="zh-TW" altLang="zh-HK" sz="2400" dirty="0">
              <a:solidFill>
                <a:srgbClr val="000000"/>
              </a:solidFill>
              <a:effectLst>
                <a:glow rad="63500">
                  <a:srgbClr val="FFC000">
                    <a:alpha val="40000"/>
                  </a:srgbClr>
                </a:glow>
              </a:effectLst>
            </a:endParaRP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C1A9F576-7788-409C-A442-172635AAE3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0388949"/>
              </p:ext>
            </p:extLst>
          </p:nvPr>
        </p:nvGraphicFramePr>
        <p:xfrm>
          <a:off x="236919" y="1072788"/>
          <a:ext cx="8517782" cy="3632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391">
                  <a:extLst>
                    <a:ext uri="{9D8B030D-6E8A-4147-A177-3AD203B41FA5}">
                      <a16:colId xmlns:a16="http://schemas.microsoft.com/office/drawing/2014/main" val="3869904112"/>
                    </a:ext>
                  </a:extLst>
                </a:gridCol>
                <a:gridCol w="7816391">
                  <a:extLst>
                    <a:ext uri="{9D8B030D-6E8A-4147-A177-3AD203B41FA5}">
                      <a16:colId xmlns:a16="http://schemas.microsoft.com/office/drawing/2014/main" val="3547176046"/>
                    </a:ext>
                  </a:extLst>
                </a:gridCol>
              </a:tblGrid>
              <a:tr h="368405">
                <a:tc gridSpan="2">
                  <a:txBody>
                    <a:bodyPr/>
                    <a:lstStyle/>
                    <a:p>
                      <a:pPr algn="ctr"/>
                      <a:r>
                        <a:rPr kumimoji="0" lang="zh-TW" alt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第三周</a:t>
                      </a:r>
                      <a:endParaRPr lang="zh-HK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HK" alt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6854202"/>
                  </a:ext>
                </a:extLst>
              </a:tr>
              <a:tr h="269912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kumimoji="0" lang="zh-TW" altLang="en-US" sz="1400" b="1" kern="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日期</a:t>
                      </a:r>
                      <a:endParaRPr kumimoji="0" lang="zh-HK" altLang="en-US" sz="1400" b="1" kern="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zh-TW" altLang="en-US" sz="1400" b="1" kern="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代祷单位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1035273"/>
                  </a:ext>
                </a:extLst>
              </a:tr>
              <a:tr h="7469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HK" sz="1200" b="1" kern="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細明體"/>
                          <a:cs typeface="+mn-cs"/>
                        </a:rPr>
                        <a:t>15/05</a:t>
                      </a:r>
                      <a:endParaRPr kumimoji="0" lang="zh-HK" altLang="en-US" sz="1200" b="1" kern="0" dirty="0">
                        <a:solidFill>
                          <a:schemeClr val="dk1"/>
                        </a:solidFill>
                        <a:effectLst/>
                        <a:latin typeface="Arial"/>
                        <a:ea typeface="細明體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救世军领袖培训中心</a:t>
                      </a:r>
                    </a:p>
                    <a:p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宣教使命学院总监：曹锦昌少校</a:t>
                      </a:r>
                    </a:p>
                    <a:p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代祷：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kumimoji="0" lang="zh-TW" altLang="zh-HK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行政助理一职已悬空一个月，祈祷神会尽快为我们供应。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kumimoji="0" lang="zh-TW" altLang="zh-HK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李嘉濠学员中尉将于</a:t>
                      </a:r>
                      <a:r>
                        <a:rPr kumimoji="0" lang="en-US" altLang="zh-HK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6</a:t>
                      </a:r>
                      <a:r>
                        <a:rPr kumimoji="0" lang="zh-TW" altLang="zh-HK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月完成第一个学期，尚余三个学期，请继续为他祷告。</a:t>
                      </a: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4425763"/>
                  </a:ext>
                </a:extLst>
              </a:tr>
              <a:tr h="9823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HK" sz="1200" b="1" kern="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細明體"/>
                          <a:cs typeface="+mn-cs"/>
                        </a:rPr>
                        <a:t>16/05</a:t>
                      </a:r>
                      <a:endParaRPr kumimoji="0" lang="zh-HK" altLang="en-US" sz="1200" b="1" kern="0" dirty="0">
                        <a:solidFill>
                          <a:schemeClr val="dk1"/>
                        </a:solidFill>
                        <a:effectLst/>
                        <a:latin typeface="Arial"/>
                        <a:ea typeface="細明體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锦田队</a:t>
                      </a:r>
                    </a:p>
                    <a:p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部队军官</a:t>
                      </a:r>
                      <a:r>
                        <a:rPr kumimoji="0" lang="en-US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: </a:t>
                      </a:r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王煜发少校</a:t>
                      </a:r>
                    </a:p>
                    <a:p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副部队军官</a:t>
                      </a:r>
                      <a:r>
                        <a:rPr kumimoji="0" lang="en-US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: </a:t>
                      </a:r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王黎洪娇少校</a:t>
                      </a:r>
                    </a:p>
                    <a:p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代祷</a:t>
                      </a:r>
                      <a:r>
                        <a:rPr kumimoji="0" lang="en-US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: </a:t>
                      </a:r>
                      <a:endParaRPr kumimoji="0" lang="zh-TW" altLang="zh-HK" sz="1200" b="1" i="0" u="none" strike="noStrike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kumimoji="0" lang="zh-TW" altLang="zh-HK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感恩四月份庆祝主耶稣复活，及部队六十五周年！这些事情牵动着我们赞美和感恩的心。</a:t>
                      </a: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kumimoji="0" lang="zh-TW" altLang="zh-HK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为今年暑期活动的筹备，宣传，义工招募祷告，求主让青少年在各项活动中认识福音，体验主的爱。</a:t>
                      </a: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3607084"/>
                  </a:ext>
                </a:extLst>
              </a:tr>
              <a:tr h="9823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HK" sz="1200" b="1" kern="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細明體"/>
                          <a:cs typeface="+mn-cs"/>
                        </a:rPr>
                        <a:t>17/05</a:t>
                      </a:r>
                      <a:endParaRPr kumimoji="0" lang="zh-HK" altLang="en-US" sz="1200" b="1" kern="0" dirty="0">
                        <a:solidFill>
                          <a:schemeClr val="dk1"/>
                        </a:solidFill>
                        <a:effectLst/>
                        <a:latin typeface="Arial"/>
                        <a:ea typeface="細明體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林拔中纪念学校</a:t>
                      </a:r>
                    </a:p>
                    <a:p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校长</a:t>
                      </a:r>
                      <a:r>
                        <a:rPr kumimoji="0" lang="en-US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: </a:t>
                      </a:r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陈喜泉校长</a:t>
                      </a:r>
                    </a:p>
                    <a:p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代祷</a:t>
                      </a:r>
                      <a:r>
                        <a:rPr kumimoji="0" lang="en-US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:</a:t>
                      </a:r>
                      <a:endParaRPr kumimoji="0" lang="zh-TW" altLang="zh-HK" sz="1200" b="1" i="0" u="none" strike="noStrike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kumimoji="0" lang="zh-TW" altLang="zh-HK" sz="1200" b="0" i="0" u="none" strike="noStrike" kern="120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我</a:t>
                      </a:r>
                      <a:r>
                        <a:rPr kumimoji="0" lang="zh-TW" altLang="zh-HK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们感恩余基甸上尉及余李彩玲上尉成为新任校牧，愿神继续带领我们同心分享耶稣基督的爱，让更多居于东涌的家庭能领受耶稣基督的恩典。</a:t>
                      </a: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90571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83128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smGrid">
          <a:fgClr>
            <a:schemeClr val="bg2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表格 24"/>
          <p:cNvGraphicFramePr>
            <a:graphicFrameLocks noGrp="1"/>
          </p:cNvGraphicFramePr>
          <p:nvPr/>
        </p:nvGraphicFramePr>
        <p:xfrm>
          <a:off x="63374" y="783912"/>
          <a:ext cx="9080626" cy="6088455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{21E4AEA4-8DFA-4A89-87EB-49C32662AFE0}</a:tableStyleId>
              </a:tblPr>
              <a:tblGrid>
                <a:gridCol w="1544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61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88455"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zh-TW" altLang="en-US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indent="0" algn="l" rtl="0" eaLnBrk="1" latinLnBrk="0" hangingPunct="1"/>
                      <a:endParaRPr kumimoji="0" lang="zh-TW" altLang="zh-HK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335" marR="13335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矩形 7">
            <a:extLst>
              <a:ext uri="{FF2B5EF4-FFF2-40B4-BE49-F238E27FC236}">
                <a16:creationId xmlns:a16="http://schemas.microsoft.com/office/drawing/2014/main" id="{1A36ABB0-F0AE-47F6-B383-98B821666D8E}"/>
              </a:ext>
            </a:extLst>
          </p:cNvPr>
          <p:cNvSpPr/>
          <p:nvPr/>
        </p:nvSpPr>
        <p:spPr>
          <a:xfrm>
            <a:off x="0" y="20118"/>
            <a:ext cx="2670773" cy="8925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zh-HK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zh-TW" altLang="en-US" sz="1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/>
                <a:ea typeface="新細明體"/>
              </a:rPr>
              <a:t>祈祷事项</a:t>
            </a:r>
            <a:r>
              <a:rPr lang="en-US" altLang="zh-HK" sz="1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/>
                <a:ea typeface="新細明體"/>
              </a:rPr>
              <a:t> – </a:t>
            </a:r>
            <a:r>
              <a:rPr lang="en-US" altLang="zh-TW" sz="1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/>
                <a:ea typeface="新細明體"/>
              </a:rPr>
              <a:t>2023</a:t>
            </a:r>
            <a:r>
              <a:rPr lang="zh-TW" altLang="en-US" sz="1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/>
                <a:ea typeface="新細明體"/>
              </a:rPr>
              <a:t>年</a:t>
            </a:r>
            <a:r>
              <a:rPr lang="en-US" altLang="zh-TW" sz="1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/>
                <a:ea typeface="新細明體"/>
              </a:rPr>
              <a:t>5</a:t>
            </a:r>
            <a:r>
              <a:rPr lang="zh-TW" altLang="en-US" sz="1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/>
                <a:ea typeface="新細明體"/>
              </a:rPr>
              <a:t>月</a:t>
            </a:r>
            <a:endParaRPr lang="en-US" altLang="zh-HK" sz="1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新細明體"/>
              <a:ea typeface="新細明體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HK" sz="1400" b="1" i="0" u="none" strike="noStrike" kern="10" cap="none" spc="0" normalizeH="0" baseline="0" noProof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新細明體" panose="02020500000000000000" pitchFamily="18" charset="-120"/>
              <a:ea typeface="新細明體" panose="02020500000000000000" pitchFamily="18" charset="-120"/>
              <a:cs typeface="+mn-cs"/>
            </a:endParaRPr>
          </a:p>
        </p:txBody>
      </p:sp>
      <p:pic>
        <p:nvPicPr>
          <p:cNvPr id="11" name="Picture 2" descr="G:\ON FILE\My Pictures\Army Logo\Logos\CrestC_cymk.png">
            <a:extLst>
              <a:ext uri="{FF2B5EF4-FFF2-40B4-BE49-F238E27FC236}">
                <a16:creationId xmlns:a16="http://schemas.microsoft.com/office/drawing/2014/main" id="{C52E1106-3FF2-4B4A-A7ED-8E26B3ED7D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62" y="38225"/>
            <a:ext cx="535589" cy="632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矩形 11">
            <a:extLst>
              <a:ext uri="{FF2B5EF4-FFF2-40B4-BE49-F238E27FC236}">
                <a16:creationId xmlns:a16="http://schemas.microsoft.com/office/drawing/2014/main" id="{586831A2-8B87-4353-A677-05E294AADFA4}"/>
              </a:ext>
            </a:extLst>
          </p:cNvPr>
          <p:cNvSpPr/>
          <p:nvPr/>
        </p:nvSpPr>
        <p:spPr>
          <a:xfrm>
            <a:off x="2998227" y="180236"/>
            <a:ext cx="5108434" cy="461665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  <a:softEdge rad="317500"/>
          </a:effectLst>
        </p:spPr>
        <p:txBody>
          <a:bodyPr wrap="square">
            <a:spAutoFit/>
          </a:bodyPr>
          <a:lstStyle/>
          <a:p>
            <a:r>
              <a:rPr lang="zh-TW" altLang="en-US" sz="2400" dirty="0">
                <a:solidFill>
                  <a:srgbClr val="000000"/>
                </a:solidFill>
                <a:effectLst>
                  <a:glow rad="63500">
                    <a:srgbClr val="FFC000">
                      <a:alpha val="40000"/>
                    </a:srgbClr>
                  </a:glow>
                </a:effectLst>
              </a:rPr>
              <a:t>我们一起越变越强</a:t>
            </a:r>
            <a:endParaRPr lang="zh-TW" altLang="zh-HK" sz="2400" dirty="0">
              <a:solidFill>
                <a:srgbClr val="000000"/>
              </a:solidFill>
              <a:effectLst>
                <a:glow rad="63500">
                  <a:srgbClr val="FFC000">
                    <a:alpha val="40000"/>
                  </a:srgbClr>
                </a:glow>
              </a:effectLst>
            </a:endParaRP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C1A9F576-7788-409C-A442-172635AAE3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7283530"/>
              </p:ext>
            </p:extLst>
          </p:nvPr>
        </p:nvGraphicFramePr>
        <p:xfrm>
          <a:off x="253879" y="1044130"/>
          <a:ext cx="8636242" cy="3661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3795">
                  <a:extLst>
                    <a:ext uri="{9D8B030D-6E8A-4147-A177-3AD203B41FA5}">
                      <a16:colId xmlns:a16="http://schemas.microsoft.com/office/drawing/2014/main" val="3869904112"/>
                    </a:ext>
                  </a:extLst>
                </a:gridCol>
                <a:gridCol w="7882447">
                  <a:extLst>
                    <a:ext uri="{9D8B030D-6E8A-4147-A177-3AD203B41FA5}">
                      <a16:colId xmlns:a16="http://schemas.microsoft.com/office/drawing/2014/main" val="3547176046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kumimoji="0" lang="zh-TW" alt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第三周</a:t>
                      </a:r>
                      <a:endParaRPr lang="zh-HK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HK" alt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6854202"/>
                  </a:ext>
                </a:extLst>
              </a:tr>
              <a:tr h="231988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kumimoji="0" lang="zh-TW" altLang="en-US" sz="1400" b="1" kern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細明體" panose="02020509000000000000" pitchFamily="49" charset="-120"/>
                          <a:cs typeface="+mn-cs"/>
                        </a:rPr>
                        <a:t>日期</a:t>
                      </a:r>
                      <a:endParaRPr kumimoji="0" lang="zh-HK" altLang="en-US" sz="1400" b="1" kern="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細明體" panose="02020509000000000000" pitchFamily="49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zh-TW" altLang="en-US" sz="1400" b="1" kern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細明體" panose="02020509000000000000" pitchFamily="49" charset="-120"/>
                          <a:cs typeface="+mn-cs"/>
                        </a:rPr>
                        <a:t>代祷单位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1035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HK" sz="1200" b="1" kern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細明體" panose="02020509000000000000" pitchFamily="49" charset="-120"/>
                          <a:cs typeface="+mn-cs"/>
                        </a:rPr>
                        <a:t>18/05</a:t>
                      </a:r>
                      <a:endParaRPr kumimoji="0" lang="zh-HK" altLang="en-US" sz="1200" b="1" kern="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細明體" panose="02020509000000000000" pitchFamily="49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zh-TW" altLang="zh-HK" sz="12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全球祈祷日</a:t>
                      </a:r>
                    </a:p>
                    <a:p>
                      <a:r>
                        <a:rPr kumimoji="0" lang="zh-TW" altLang="zh-HK" sz="12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印度中部地域</a:t>
                      </a:r>
                    </a:p>
                    <a:p>
                      <a:r>
                        <a:rPr kumimoji="0" lang="zh-TW" altLang="zh-HK" sz="12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地域总指挥</a:t>
                      </a:r>
                      <a:r>
                        <a:rPr kumimoji="0" lang="fr-FR" altLang="zh-HK" sz="12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: </a:t>
                      </a:r>
                      <a:r>
                        <a:rPr kumimoji="0" lang="zh-TW" altLang="zh-HK" sz="12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马逸高准将</a:t>
                      </a:r>
                    </a:p>
                    <a:p>
                      <a:r>
                        <a:rPr kumimoji="0" lang="zh-TW" altLang="zh-HK" sz="12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地域秘书长</a:t>
                      </a:r>
                      <a:r>
                        <a:rPr kumimoji="0" lang="fr-FR" altLang="zh-HK" sz="12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: </a:t>
                      </a:r>
                      <a:r>
                        <a:rPr kumimoji="0" lang="zh-TW" altLang="zh-HK" sz="12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施万诚上校</a:t>
                      </a:r>
                    </a:p>
                    <a:p>
                      <a:r>
                        <a:rPr kumimoji="0" lang="zh-TW" altLang="zh-HK" sz="1200" b="1" i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军官</a:t>
                      </a:r>
                      <a:r>
                        <a:rPr kumimoji="0" lang="fr-FR" altLang="zh-HK" sz="1200" b="1" i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709</a:t>
                      </a:r>
                      <a:r>
                        <a:rPr kumimoji="0" lang="zh-TW" altLang="zh-HK" sz="1200" b="1" i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（在职</a:t>
                      </a:r>
                      <a:r>
                        <a:rPr kumimoji="0" lang="fr-FR" altLang="zh-HK" sz="1200" b="1" i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507/ </a:t>
                      </a:r>
                      <a:r>
                        <a:rPr kumimoji="0" lang="zh-TW" altLang="zh-HK" sz="1200" b="1" i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退休</a:t>
                      </a:r>
                      <a:r>
                        <a:rPr kumimoji="0" lang="fr-FR" altLang="zh-TW" sz="1200" b="1" i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202</a:t>
                      </a:r>
                      <a:r>
                        <a:rPr kumimoji="0" lang="zh-TW" altLang="zh-HK" sz="1200" b="1" i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）辅助上尉 </a:t>
                      </a:r>
                      <a:r>
                        <a:rPr kumimoji="0" lang="fr-FR" altLang="zh-HK" sz="1200" b="1" i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11 </a:t>
                      </a:r>
                      <a:r>
                        <a:rPr kumimoji="0" lang="zh-TW" altLang="zh-HK" sz="1200" b="1" i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部队</a:t>
                      </a:r>
                      <a:r>
                        <a:rPr kumimoji="0" lang="fr-FR" altLang="zh-HK" sz="1200" b="1" i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275</a:t>
                      </a:r>
                      <a:endParaRPr kumimoji="0" lang="zh-TW" altLang="zh-HK" sz="1200" b="1" i="1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r>
                        <a:rPr kumimoji="0" lang="zh-TW" altLang="zh-HK" sz="1200" b="1" i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军兵 </a:t>
                      </a:r>
                      <a:r>
                        <a:rPr kumimoji="0" lang="fr-FR" altLang="zh-TW" sz="1200" b="1" i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80,473</a:t>
                      </a:r>
                      <a:r>
                        <a:rPr kumimoji="0" lang="fr-FR" altLang="zh-HK" sz="1200" b="1" i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 </a:t>
                      </a:r>
                      <a:r>
                        <a:rPr kumimoji="0" lang="zh-TW" altLang="zh-HK" sz="1200" b="1" i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青年兵 </a:t>
                      </a:r>
                      <a:r>
                        <a:rPr kumimoji="0" lang="fr-FR" altLang="zh-TW" sz="1200" b="1" i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17,512</a:t>
                      </a:r>
                      <a:r>
                        <a:rPr kumimoji="0" lang="fr-FR" altLang="zh-HK" sz="1200" b="1" i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zh-TW" altLang="zh-HK" sz="1200" b="1" i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救世军之友</a:t>
                      </a:r>
                      <a:r>
                        <a:rPr kumimoji="0" lang="fr-FR" altLang="zh-TW" sz="1200" b="1" i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11,964</a:t>
                      </a:r>
                      <a:endParaRPr kumimoji="0" lang="zh-TW" altLang="zh-HK" sz="1200" b="1" i="1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r>
                        <a:rPr kumimoji="0" lang="zh-TW" altLang="zh-HK" sz="12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代祷：</a:t>
                      </a:r>
                    </a:p>
                    <a:p>
                      <a:r>
                        <a:rPr kumimoji="0" lang="en-US" altLang="zh-HK" sz="12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1. </a:t>
                      </a:r>
                      <a:r>
                        <a:rPr kumimoji="0" lang="zh-TW" altLang="zh-HK" sz="12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请为</a:t>
                      </a:r>
                      <a:r>
                        <a:rPr kumimoji="0" lang="en-US" altLang="zh-HK" sz="12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2024</a:t>
                      </a:r>
                      <a:r>
                        <a:rPr kumimoji="0" lang="zh-TW" altLang="zh-HK" sz="12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至</a:t>
                      </a:r>
                      <a:r>
                        <a:rPr kumimoji="0" lang="en-US" altLang="zh-HK" sz="12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2026</a:t>
                      </a:r>
                      <a:r>
                        <a:rPr kumimoji="0" lang="zh-TW" altLang="zh-HK" sz="12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年度新一届的候补员招募祷告。</a:t>
                      </a:r>
                    </a:p>
                    <a:p>
                      <a:r>
                        <a:rPr kumimoji="0" lang="en-US" altLang="zh-HK" sz="12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2. </a:t>
                      </a:r>
                      <a:r>
                        <a:rPr kumimoji="0" lang="zh-TW" altLang="zh-HK" sz="12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请为军官的健康祷告。近年有</a:t>
                      </a:r>
                      <a:r>
                        <a:rPr kumimoji="0" lang="en-US" altLang="zh-HK" sz="12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7</a:t>
                      </a:r>
                      <a:r>
                        <a:rPr kumimoji="0" lang="zh-TW" altLang="zh-HK" sz="12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位在职军官荣升天家。请为他们的家人祷告。不少退休军官亦正面对健康问题。</a:t>
                      </a:r>
                    </a:p>
                    <a:p>
                      <a:r>
                        <a:rPr kumimoji="0" lang="en-US" altLang="zh-HK" sz="12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3. </a:t>
                      </a:r>
                      <a:r>
                        <a:rPr kumimoji="0" lang="zh-TW" altLang="zh-HK" sz="12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为这地域的军官的灵命发展和军兵的复兴祈祷。</a:t>
                      </a: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endParaRPr kumimoji="0" lang="zh-TW" altLang="zh-HK" sz="12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7842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kern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細明體" panose="02020509000000000000" pitchFamily="49" charset="-120"/>
                          <a:cs typeface="+mn-cs"/>
                        </a:rPr>
                        <a:t>19</a:t>
                      </a:r>
                      <a:r>
                        <a:rPr kumimoji="0" lang="en-US" altLang="zh-HK" sz="1200" b="1" kern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細明體" panose="02020509000000000000" pitchFamily="49" charset="-120"/>
                          <a:cs typeface="+mn-cs"/>
                        </a:rPr>
                        <a:t>/05</a:t>
                      </a:r>
                      <a:endParaRPr kumimoji="0" lang="zh-HK" altLang="en-US" sz="1200" b="1" kern="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細明體" panose="02020509000000000000" pitchFamily="49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zh-TW" altLang="zh-HK" sz="12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怡安宿舍</a:t>
                      </a:r>
                    </a:p>
                    <a:p>
                      <a:r>
                        <a:rPr kumimoji="0" lang="zh-TW" altLang="zh-HK" sz="12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主任</a:t>
                      </a:r>
                      <a:r>
                        <a:rPr kumimoji="0" lang="en-US" altLang="zh-HK" sz="12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: </a:t>
                      </a:r>
                      <a:r>
                        <a:rPr kumimoji="0" lang="zh-TW" altLang="zh-HK" sz="12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陈浩衡</a:t>
                      </a:r>
                    </a:p>
                    <a:p>
                      <a:r>
                        <a:rPr kumimoji="0" lang="zh-TW" altLang="zh-HK" sz="12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代祷</a:t>
                      </a:r>
                      <a:r>
                        <a:rPr kumimoji="0" lang="en-US" altLang="zh-HK" sz="12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:</a:t>
                      </a:r>
                      <a:endParaRPr kumimoji="0" lang="zh-TW" altLang="zh-HK" sz="1200" b="1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kumimoji="0" lang="zh-TW" altLang="zh-HK" sz="12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近日宿舍有部份舍友患病，求神保守同事及舍友身体健康。</a:t>
                      </a: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kumimoji="0" lang="zh-TW" altLang="zh-HK" sz="12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接下来数月将有宿舍节日活动，祈求参与的舍友及同事能享受是次活动。</a:t>
                      </a: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endParaRPr kumimoji="0" lang="zh-TW" altLang="zh-HK" sz="12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4258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60794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smGrid">
          <a:fgClr>
            <a:schemeClr val="bg2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表格 24"/>
          <p:cNvGraphicFramePr>
            <a:graphicFrameLocks noGrp="1"/>
          </p:cNvGraphicFramePr>
          <p:nvPr/>
        </p:nvGraphicFramePr>
        <p:xfrm>
          <a:off x="63374" y="783912"/>
          <a:ext cx="9080626" cy="6088455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{21E4AEA4-8DFA-4A89-87EB-49C32662AFE0}</a:tableStyleId>
              </a:tblPr>
              <a:tblGrid>
                <a:gridCol w="1544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61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88455"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zh-TW" altLang="en-US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indent="0" algn="l" rtl="0" eaLnBrk="1" latinLnBrk="0" hangingPunct="1"/>
                      <a:endParaRPr kumimoji="0" lang="zh-TW" altLang="zh-HK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335" marR="13335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矩形 7">
            <a:extLst>
              <a:ext uri="{FF2B5EF4-FFF2-40B4-BE49-F238E27FC236}">
                <a16:creationId xmlns:a16="http://schemas.microsoft.com/office/drawing/2014/main" id="{1A36ABB0-F0AE-47F6-B383-98B821666D8E}"/>
              </a:ext>
            </a:extLst>
          </p:cNvPr>
          <p:cNvSpPr/>
          <p:nvPr/>
        </p:nvSpPr>
        <p:spPr>
          <a:xfrm>
            <a:off x="-58036" y="47278"/>
            <a:ext cx="2670773" cy="8925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zh-HK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zh-TW" altLang="en-US" sz="1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/>
                <a:ea typeface="新細明體"/>
              </a:rPr>
              <a:t>祈祷事项</a:t>
            </a:r>
            <a:r>
              <a:rPr lang="en-US" altLang="zh-HK" sz="1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/>
                <a:ea typeface="新細明體"/>
              </a:rPr>
              <a:t> – </a:t>
            </a:r>
            <a:r>
              <a:rPr lang="en-US" altLang="zh-TW" sz="1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/>
                <a:ea typeface="新細明體"/>
              </a:rPr>
              <a:t>2023</a:t>
            </a:r>
            <a:r>
              <a:rPr lang="zh-TW" altLang="en-US" sz="1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/>
                <a:ea typeface="新細明體"/>
              </a:rPr>
              <a:t>年</a:t>
            </a:r>
            <a:r>
              <a:rPr lang="en-US" altLang="zh-TW" sz="1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/>
                <a:ea typeface="新細明體"/>
              </a:rPr>
              <a:t>5</a:t>
            </a:r>
            <a:r>
              <a:rPr lang="zh-TW" altLang="en-US" sz="1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/>
                <a:ea typeface="新細明體"/>
              </a:rPr>
              <a:t>月</a:t>
            </a:r>
            <a:endParaRPr lang="en-US" altLang="zh-HK" sz="1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新細明體"/>
              <a:ea typeface="新細明體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HK" sz="1400" b="1" i="0" u="none" strike="noStrike" kern="10" cap="none" spc="0" normalizeH="0" baseline="0" noProof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新細明體" panose="02020500000000000000" pitchFamily="18" charset="-120"/>
              <a:ea typeface="新細明體" panose="02020500000000000000" pitchFamily="18" charset="-120"/>
              <a:cs typeface="+mn-cs"/>
            </a:endParaRPr>
          </a:p>
        </p:txBody>
      </p:sp>
      <p:pic>
        <p:nvPicPr>
          <p:cNvPr id="11" name="Picture 2" descr="G:\ON FILE\My Pictures\Army Logo\Logos\CrestC_cymk.png">
            <a:extLst>
              <a:ext uri="{FF2B5EF4-FFF2-40B4-BE49-F238E27FC236}">
                <a16:creationId xmlns:a16="http://schemas.microsoft.com/office/drawing/2014/main" id="{C52E1106-3FF2-4B4A-A7ED-8E26B3ED7D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62" y="38225"/>
            <a:ext cx="535589" cy="632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矩形 11">
            <a:extLst>
              <a:ext uri="{FF2B5EF4-FFF2-40B4-BE49-F238E27FC236}">
                <a16:creationId xmlns:a16="http://schemas.microsoft.com/office/drawing/2014/main" id="{586831A2-8B87-4353-A677-05E294AADFA4}"/>
              </a:ext>
            </a:extLst>
          </p:cNvPr>
          <p:cNvSpPr/>
          <p:nvPr/>
        </p:nvSpPr>
        <p:spPr>
          <a:xfrm>
            <a:off x="2998227" y="180236"/>
            <a:ext cx="5108434" cy="461665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  <a:softEdge rad="317500"/>
          </a:effectLst>
        </p:spPr>
        <p:txBody>
          <a:bodyPr wrap="square">
            <a:spAutoFit/>
          </a:bodyPr>
          <a:lstStyle/>
          <a:p>
            <a:r>
              <a:rPr lang="zh-TW" altLang="en-US" sz="2400" dirty="0">
                <a:solidFill>
                  <a:srgbClr val="000000"/>
                </a:solidFill>
                <a:effectLst>
                  <a:glow rad="63500">
                    <a:srgbClr val="FFC000">
                      <a:alpha val="40000"/>
                    </a:srgbClr>
                  </a:glow>
                </a:effectLst>
              </a:rPr>
              <a:t>我们一起越变越强</a:t>
            </a:r>
            <a:endParaRPr lang="zh-TW" altLang="zh-HK" sz="2400" dirty="0">
              <a:solidFill>
                <a:srgbClr val="000000"/>
              </a:solidFill>
              <a:effectLst>
                <a:glow rad="63500">
                  <a:srgbClr val="FFC000">
                    <a:alpha val="40000"/>
                  </a:srgbClr>
                </a:glow>
              </a:effectLst>
            </a:endParaRP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C1A9F576-7788-409C-A442-172635AAE3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4060711"/>
              </p:ext>
            </p:extLst>
          </p:nvPr>
        </p:nvGraphicFramePr>
        <p:xfrm>
          <a:off x="344796" y="1263818"/>
          <a:ext cx="8517781" cy="3661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3455">
                  <a:extLst>
                    <a:ext uri="{9D8B030D-6E8A-4147-A177-3AD203B41FA5}">
                      <a16:colId xmlns:a16="http://schemas.microsoft.com/office/drawing/2014/main" val="3869904112"/>
                    </a:ext>
                  </a:extLst>
                </a:gridCol>
                <a:gridCol w="7774326">
                  <a:extLst>
                    <a:ext uri="{9D8B030D-6E8A-4147-A177-3AD203B41FA5}">
                      <a16:colId xmlns:a16="http://schemas.microsoft.com/office/drawing/2014/main" val="3547176046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kumimoji="0" lang="zh-TW" alt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第四周</a:t>
                      </a:r>
                      <a:endParaRPr lang="zh-HK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HK" alt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6854202"/>
                  </a:ext>
                </a:extLst>
              </a:tr>
              <a:tr h="237754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kumimoji="0" lang="zh-TW" altLang="en-US" sz="1400" b="1" kern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細明體" panose="02020509000000000000" pitchFamily="49" charset="-120"/>
                          <a:cs typeface="+mn-cs"/>
                        </a:rPr>
                        <a:t>日期</a:t>
                      </a:r>
                      <a:endParaRPr kumimoji="0" lang="zh-HK" altLang="en-US" sz="1400" b="1" kern="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細明體" panose="02020509000000000000" pitchFamily="49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zh-TW" altLang="en-US" sz="1400" b="1" kern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細明體" panose="02020509000000000000" pitchFamily="49" charset="-120"/>
                          <a:cs typeface="+mn-cs"/>
                        </a:rPr>
                        <a:t>代祷单位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1035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HK" sz="1200" b="1" kern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細明體" panose="02020509000000000000" pitchFamily="49" charset="-120"/>
                          <a:cs typeface="+mn-cs"/>
                        </a:rPr>
                        <a:t>22/05</a:t>
                      </a:r>
                      <a:endParaRPr kumimoji="0" lang="zh-HK" altLang="en-US" sz="1200" b="1" kern="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細明體" panose="02020509000000000000" pitchFamily="49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社会服务部</a:t>
                      </a:r>
                      <a:endParaRPr kumimoji="0" lang="en-US" altLang="zh-TW" sz="1200" b="1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社会服务总监</a:t>
                      </a:r>
                      <a:r>
                        <a:rPr kumimoji="0" lang="en-US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陈小丽女士</a:t>
                      </a:r>
                    </a:p>
                    <a:p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代祷</a:t>
                      </a:r>
                      <a:r>
                        <a:rPr kumimoji="0" lang="en-US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kumimoji="0" lang="zh-TW" altLang="zh-HK" sz="1200" b="1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kumimoji="0" lang="zh-TW" altLang="zh-HK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社会服务部的领导团队正进行策略规划，希望大家能同心合意，开放讨论，共同订立未来三年的策略方向及计划，好让我们能提供更有效、具社会影响力及质素的社会服务予有需要的人，为他们带来盼望及生命转化。</a:t>
                      </a: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kumimoji="0" lang="zh-TW" altLang="zh-HK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过去数年，香港经历了疫情及社会变迁，人们的身体、心理、精神健康也受到影响，请为他们的身心社灵健康祷告，愿他们在任何情况下也心存平安和盼望。</a:t>
                      </a: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425839"/>
                  </a:ext>
                </a:extLst>
              </a:tr>
              <a:tr h="3017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altLang="zh-HK" sz="1200" b="1" kern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細明體" panose="02020509000000000000" pitchFamily="49" charset="-120"/>
                          <a:cs typeface="+mn-cs"/>
                        </a:rPr>
                        <a:t>2</a:t>
                      </a:r>
                      <a:r>
                        <a:rPr kumimoji="0" lang="en-US" altLang="zh-HK" sz="1200" b="1" kern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細明體" panose="02020509000000000000" pitchFamily="49" charset="-120"/>
                          <a:cs typeface="+mn-cs"/>
                        </a:rPr>
                        <a:t>3</a:t>
                      </a:r>
                      <a:r>
                        <a:rPr kumimoji="0" lang="en-AU" altLang="zh-HK" sz="1200" b="1" kern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細明體" panose="02020509000000000000" pitchFamily="49" charset="-120"/>
                          <a:cs typeface="+mn-cs"/>
                        </a:rPr>
                        <a:t>/0</a:t>
                      </a:r>
                      <a:r>
                        <a:rPr kumimoji="0" lang="en-US" altLang="zh-HK" sz="1200" b="1" kern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細明體" panose="02020509000000000000" pitchFamily="49" charset="-120"/>
                          <a:cs typeface="+mn-cs"/>
                        </a:rPr>
                        <a:t>5</a:t>
                      </a:r>
                      <a:endParaRPr kumimoji="0" lang="zh-HK" altLang="en-US" sz="1200" b="1" kern="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細明體" panose="02020509000000000000" pitchFamily="49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九龙中央堂</a:t>
                      </a:r>
                    </a:p>
                    <a:p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部队军官</a:t>
                      </a:r>
                      <a:r>
                        <a:rPr kumimoji="0" lang="en-US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林李内欣上尉</a:t>
                      </a:r>
                    </a:p>
                    <a:p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助理部队军官</a:t>
                      </a:r>
                      <a:r>
                        <a:rPr kumimoji="0" lang="en-US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何振义中尉</a:t>
                      </a:r>
                    </a:p>
                    <a:p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代祷</a:t>
                      </a:r>
                      <a:r>
                        <a:rPr kumimoji="0" lang="en-US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kumimoji="0" lang="zh-TW" altLang="zh-HK" sz="1200" b="1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kumimoji="0" lang="zh-TW" altLang="zh-HK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小区「乐在其中音乐训练班」于布道会之后有五位小朋友决志，现于活动中多加五色福音元素来多添果子。主若愿意，期望于下半年预备他们成为青年兵。</a:t>
                      </a: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kumimoji="0" lang="zh-TW" altLang="zh-HK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新一期的家长英文班现已开始，愿主祝福这事工上所播的种子。</a:t>
                      </a: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kumimoji="0" lang="zh-TW" altLang="zh-HK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为暑期间的青少年交流营及暑期日营祈祷，愿神藉此时段领未决志的人归主，及加增对主的认识。</a:t>
                      </a: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kumimoji="0" lang="zh-TW" altLang="zh-HK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愿队长、干事、军兵领袖事奉上竭力保持合一，也求主兴起新领袖，让我们培育新的一代。</a:t>
                      </a: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endParaRPr kumimoji="0" lang="en-US" altLang="zh-HK" sz="1200" b="0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4698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72450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smGrid">
          <a:fgClr>
            <a:schemeClr val="bg2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表格 24"/>
          <p:cNvGraphicFramePr>
            <a:graphicFrameLocks noGrp="1"/>
          </p:cNvGraphicFramePr>
          <p:nvPr/>
        </p:nvGraphicFramePr>
        <p:xfrm>
          <a:off x="63374" y="783912"/>
          <a:ext cx="9080626" cy="6088455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{21E4AEA4-8DFA-4A89-87EB-49C32662AFE0}</a:tableStyleId>
              </a:tblPr>
              <a:tblGrid>
                <a:gridCol w="1544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61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88455"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zh-TW" altLang="en-US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indent="0" algn="l" rtl="0" eaLnBrk="1" latinLnBrk="0" hangingPunct="1"/>
                      <a:endParaRPr kumimoji="0" lang="zh-TW" altLang="zh-HK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335" marR="13335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矩形 7">
            <a:extLst>
              <a:ext uri="{FF2B5EF4-FFF2-40B4-BE49-F238E27FC236}">
                <a16:creationId xmlns:a16="http://schemas.microsoft.com/office/drawing/2014/main" id="{1A36ABB0-F0AE-47F6-B383-98B821666D8E}"/>
              </a:ext>
            </a:extLst>
          </p:cNvPr>
          <p:cNvSpPr/>
          <p:nvPr/>
        </p:nvSpPr>
        <p:spPr>
          <a:xfrm>
            <a:off x="0" y="40236"/>
            <a:ext cx="2670773" cy="8925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zh-HK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zh-TW" altLang="en-US" sz="1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/>
                <a:ea typeface="新細明體"/>
              </a:rPr>
              <a:t>祈祷事项</a:t>
            </a:r>
            <a:r>
              <a:rPr lang="en-US" altLang="zh-HK" sz="1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/>
                <a:ea typeface="新細明體"/>
              </a:rPr>
              <a:t> – </a:t>
            </a:r>
            <a:r>
              <a:rPr lang="en-US" altLang="zh-TW" sz="1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/>
                <a:ea typeface="新細明體"/>
              </a:rPr>
              <a:t>2023</a:t>
            </a:r>
            <a:r>
              <a:rPr lang="zh-TW" altLang="en-US" sz="1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/>
                <a:ea typeface="新細明體"/>
              </a:rPr>
              <a:t>年</a:t>
            </a:r>
            <a:r>
              <a:rPr lang="en-US" altLang="zh-TW" sz="1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/>
                <a:ea typeface="新細明體"/>
              </a:rPr>
              <a:t>5</a:t>
            </a:r>
            <a:r>
              <a:rPr lang="zh-TW" altLang="en-US" sz="1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/>
                <a:ea typeface="新細明體"/>
              </a:rPr>
              <a:t>月</a:t>
            </a:r>
            <a:endParaRPr lang="en-US" altLang="zh-HK" sz="1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新細明體"/>
              <a:ea typeface="新細明體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HK" sz="1400" b="1" i="0" u="none" strike="noStrike" kern="10" cap="none" spc="0" normalizeH="0" baseline="0" noProof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新細明體" panose="02020500000000000000" pitchFamily="18" charset="-120"/>
              <a:ea typeface="新細明體" panose="02020500000000000000" pitchFamily="18" charset="-120"/>
              <a:cs typeface="+mn-cs"/>
            </a:endParaRPr>
          </a:p>
        </p:txBody>
      </p:sp>
      <p:pic>
        <p:nvPicPr>
          <p:cNvPr id="11" name="Picture 2" descr="G:\ON FILE\My Pictures\Army Logo\Logos\CrestC_cymk.png">
            <a:extLst>
              <a:ext uri="{FF2B5EF4-FFF2-40B4-BE49-F238E27FC236}">
                <a16:creationId xmlns:a16="http://schemas.microsoft.com/office/drawing/2014/main" id="{C52E1106-3FF2-4B4A-A7ED-8E26B3ED7D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62" y="38225"/>
            <a:ext cx="535589" cy="632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矩形 11">
            <a:extLst>
              <a:ext uri="{FF2B5EF4-FFF2-40B4-BE49-F238E27FC236}">
                <a16:creationId xmlns:a16="http://schemas.microsoft.com/office/drawing/2014/main" id="{586831A2-8B87-4353-A677-05E294AADFA4}"/>
              </a:ext>
            </a:extLst>
          </p:cNvPr>
          <p:cNvSpPr/>
          <p:nvPr/>
        </p:nvSpPr>
        <p:spPr>
          <a:xfrm>
            <a:off x="2998227" y="180236"/>
            <a:ext cx="5108434" cy="461665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  <a:softEdge rad="317500"/>
          </a:effectLst>
        </p:spPr>
        <p:txBody>
          <a:bodyPr wrap="square">
            <a:spAutoFit/>
          </a:bodyPr>
          <a:lstStyle/>
          <a:p>
            <a:r>
              <a:rPr lang="zh-TW" altLang="en-US" sz="2400" dirty="0">
                <a:solidFill>
                  <a:srgbClr val="000000"/>
                </a:solidFill>
                <a:effectLst>
                  <a:glow rad="63500">
                    <a:srgbClr val="FFC000">
                      <a:alpha val="40000"/>
                    </a:srgbClr>
                  </a:glow>
                </a:effectLst>
              </a:rPr>
              <a:t>我们一起越变越强</a:t>
            </a:r>
            <a:endParaRPr lang="zh-TW" altLang="zh-HK" sz="2400" dirty="0">
              <a:solidFill>
                <a:srgbClr val="000000"/>
              </a:solidFill>
              <a:effectLst>
                <a:glow rad="63500">
                  <a:srgbClr val="FFC000">
                    <a:alpha val="40000"/>
                  </a:srgbClr>
                </a:glow>
              </a:effectLst>
            </a:endParaRP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C1A9F576-7788-409C-A442-172635AAE3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205573"/>
              </p:ext>
            </p:extLst>
          </p:nvPr>
        </p:nvGraphicFramePr>
        <p:xfrm>
          <a:off x="285566" y="1183742"/>
          <a:ext cx="8636242" cy="3661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032">
                  <a:extLst>
                    <a:ext uri="{9D8B030D-6E8A-4147-A177-3AD203B41FA5}">
                      <a16:colId xmlns:a16="http://schemas.microsoft.com/office/drawing/2014/main" val="3869904112"/>
                    </a:ext>
                  </a:extLst>
                </a:gridCol>
                <a:gridCol w="7994210">
                  <a:extLst>
                    <a:ext uri="{9D8B030D-6E8A-4147-A177-3AD203B41FA5}">
                      <a16:colId xmlns:a16="http://schemas.microsoft.com/office/drawing/2014/main" val="3547176046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kumimoji="0" lang="zh-TW" alt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第四周</a:t>
                      </a:r>
                      <a:endParaRPr lang="zh-HK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HK" alt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6854202"/>
                  </a:ext>
                </a:extLst>
              </a:tr>
              <a:tr h="230583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kumimoji="0" lang="zh-TW" altLang="en-US" sz="1400" b="1" kern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細明體" panose="02020509000000000000" pitchFamily="49" charset="-120"/>
                          <a:cs typeface="+mn-cs"/>
                        </a:rPr>
                        <a:t>日期</a:t>
                      </a:r>
                      <a:endParaRPr kumimoji="0" lang="zh-HK" altLang="en-US" sz="1400" b="1" kern="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細明體" panose="02020509000000000000" pitchFamily="49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zh-TW" altLang="en-US" sz="1400" b="1" kern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細明體" panose="02020509000000000000" pitchFamily="49" charset="-120"/>
                          <a:cs typeface="+mn-cs"/>
                        </a:rPr>
                        <a:t>代祷单位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1035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HK" sz="1200" b="1" kern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細明體" panose="02020509000000000000" pitchFamily="49" charset="-120"/>
                          <a:cs typeface="+mn-cs"/>
                        </a:rPr>
                        <a:t>24/05</a:t>
                      </a:r>
                      <a:endParaRPr kumimoji="0" lang="zh-HK" altLang="en-US" sz="1200" b="1" kern="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細明體" panose="02020509000000000000" pitchFamily="49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石湖学校</a:t>
                      </a:r>
                    </a:p>
                    <a:p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校长：张慧仪女士</a:t>
                      </a:r>
                    </a:p>
                    <a:p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代祷</a:t>
                      </a:r>
                      <a:r>
                        <a:rPr kumimoji="0" lang="en-US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kumimoji="0" lang="zh-TW" altLang="zh-HK" sz="1200" b="1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kumimoji="0" lang="zh-TW" altLang="zh-HK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在神权护荫，请为</a:t>
                      </a:r>
                      <a:r>
                        <a:rPr kumimoji="0" lang="zh-TW" altLang="en-US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一</a:t>
                      </a:r>
                      <a:r>
                        <a:rPr kumimoji="0" lang="zh-TW" altLang="zh-HK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群委身忠心服务石湖学校学童的照顾者得蒙眷顾和保护祈祷。</a:t>
                      </a: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kumimoji="0" lang="zh-TW" altLang="zh-HK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在弯曲世代，我们祈求神看顾那坚守着教育的人，工作上伴随救恩，并得见主爱恩泽，能满足缺乏支持的家庭和照顾者的健康及心灵需要，让他们认识神为生命的主，以信、望和爱来应对「逆」情中的难处。</a:t>
                      </a:r>
                    </a:p>
                    <a:p>
                      <a:endParaRPr kumimoji="0" lang="zh-TW" altLang="zh-HK" sz="1200" b="0" i="0" u="none" strike="noStrike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77079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HK" sz="1200" b="1" kern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細明體" panose="02020509000000000000" pitchFamily="49" charset="-120"/>
                          <a:cs typeface="+mn-cs"/>
                        </a:rPr>
                        <a:t>25/05</a:t>
                      </a:r>
                      <a:endParaRPr kumimoji="0" lang="zh-HK" altLang="en-US" sz="1200" b="1" kern="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細明體" panose="02020509000000000000" pitchFamily="49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 eaLnBrk="1" latinLnBrk="0" hangingPunct="1">
                        <a:buFont typeface="+mj-lt"/>
                        <a:buNone/>
                      </a:pPr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全球祈祷日 </a:t>
                      </a:r>
                    </a:p>
                    <a:p>
                      <a:pPr marL="0" lvl="0" indent="0" algn="l" rtl="0" eaLnBrk="1" latinLnBrk="0" hangingPunct="1">
                        <a:buFont typeface="+mj-lt"/>
                        <a:buNone/>
                      </a:pPr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香港及澳门地域</a:t>
                      </a:r>
                    </a:p>
                    <a:p>
                      <a:pPr marL="0" lvl="0" indent="0" algn="l" rtl="0" eaLnBrk="1" latinLnBrk="0" hangingPunct="1">
                        <a:buFont typeface="+mj-lt"/>
                        <a:buNone/>
                      </a:pPr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地域总指挥</a:t>
                      </a:r>
                      <a:r>
                        <a:rPr kumimoji="0" lang="en-US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麦腓力准将</a:t>
                      </a:r>
                    </a:p>
                    <a:p>
                      <a:pPr marL="0" lvl="0" indent="0" algn="l" rtl="0" eaLnBrk="1" latinLnBrk="0" hangingPunct="1">
                        <a:buFont typeface="+mj-lt"/>
                        <a:buNone/>
                      </a:pPr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地域秘书长</a:t>
                      </a:r>
                      <a:r>
                        <a:rPr kumimoji="0" lang="en-US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陈徐香凝少校</a:t>
                      </a:r>
                    </a:p>
                    <a:p>
                      <a:pPr marL="0" lvl="0" indent="0" algn="l" rtl="0" eaLnBrk="1" latinLnBrk="0" hangingPunct="1">
                        <a:buFont typeface="+mj-lt"/>
                        <a:buNone/>
                      </a:pPr>
                      <a:r>
                        <a:rPr kumimoji="0" lang="zh-TW" altLang="zh-HK" sz="1200" b="1" i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军官</a:t>
                      </a:r>
                      <a:r>
                        <a:rPr kumimoji="0" lang="fr-FR" altLang="zh-HK" sz="1200" b="1" i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</a:t>
                      </a:r>
                      <a:r>
                        <a:rPr kumimoji="0" lang="zh-TW" altLang="zh-HK" sz="1200" b="1" i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（在职</a:t>
                      </a:r>
                      <a:r>
                        <a:rPr kumimoji="0" lang="fr-FR" altLang="zh-HK" sz="1200" b="1" i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 / </a:t>
                      </a:r>
                      <a:r>
                        <a:rPr kumimoji="0" lang="zh-TW" altLang="zh-HK" sz="1200" b="1" i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退休</a:t>
                      </a:r>
                      <a:r>
                        <a:rPr kumimoji="0" lang="fr-FR" altLang="zh-HK" sz="1200" b="1" i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r>
                        <a:rPr kumimoji="0" lang="zh-TW" altLang="zh-HK" sz="1200" b="1" i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）学员</a:t>
                      </a:r>
                      <a:r>
                        <a:rPr kumimoji="0" lang="fr-FR" altLang="zh-HK" sz="1200" b="1" i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r>
                        <a:rPr kumimoji="0" lang="zh-TW" altLang="zh-HK" sz="1200" b="1" i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部队 </a:t>
                      </a:r>
                      <a:r>
                        <a:rPr kumimoji="0" lang="fr-FR" altLang="zh-HK" sz="1200" b="1" i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 </a:t>
                      </a:r>
                      <a:r>
                        <a:rPr kumimoji="0" lang="zh-TW" altLang="zh-HK" sz="1200" b="1" i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分队 </a:t>
                      </a:r>
                      <a:r>
                        <a:rPr kumimoji="0" lang="fr-FR" altLang="zh-HK" sz="1200" b="1" i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zh-TW" altLang="zh-HK" sz="1200" b="1" i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 algn="l" rtl="0" eaLnBrk="1" latinLnBrk="0" hangingPunct="1">
                        <a:buFont typeface="+mj-lt"/>
                        <a:buNone/>
                      </a:pPr>
                      <a:r>
                        <a:rPr kumimoji="0" lang="zh-TW" altLang="zh-HK" sz="1200" b="1" i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军兵 </a:t>
                      </a:r>
                      <a:r>
                        <a:rPr kumimoji="0" lang="fr-FR" altLang="zh-HK" sz="1200" b="1" i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2,492 </a:t>
                      </a:r>
                      <a:r>
                        <a:rPr kumimoji="0" lang="zh-TW" altLang="zh-HK" sz="1200" b="1" i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青年兵 </a:t>
                      </a:r>
                      <a:r>
                        <a:rPr kumimoji="0" lang="fr-FR" altLang="zh-TW" sz="1200" b="1" i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514</a:t>
                      </a:r>
                      <a:r>
                        <a:rPr kumimoji="0" lang="fr-FR" altLang="zh-HK" sz="1200" b="1" i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zh-TW" altLang="zh-HK" sz="1200" b="1" i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救世军之友</a:t>
                      </a:r>
                      <a:r>
                        <a:rPr kumimoji="0" lang="en-US" altLang="zh-TW" sz="1200" b="1" i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altLang="zh-HK" sz="1200" b="1" i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endParaRPr kumimoji="0" lang="zh-TW" altLang="zh-HK" sz="1200" b="1" i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 algn="l" rtl="0" eaLnBrk="1" latinLnBrk="0" hangingPunct="1">
                        <a:buFont typeface="+mj-lt"/>
                        <a:buNone/>
                      </a:pPr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代祷</a:t>
                      </a:r>
                      <a:r>
                        <a:rPr kumimoji="0" lang="fr-FR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kumimoji="0" lang="zh-TW" altLang="zh-HK" sz="1200" b="1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lvl="0" indent="-228600" algn="l" rtl="0" eaLnBrk="1" latinLnBrk="0" hangingPunct="1">
                        <a:buFont typeface="+mj-lt"/>
                        <a:buAutoNum type="arabicPeriod"/>
                      </a:pPr>
                      <a:r>
                        <a:rPr kumimoji="0" lang="zh-TW" altLang="zh-HK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请祷告香港和澳门的政府能在新冠疫情后持续向前迈进。</a:t>
                      </a:r>
                    </a:p>
                    <a:p>
                      <a:pPr marL="228600" lvl="0" indent="-228600" algn="l" rtl="0" eaLnBrk="1" latinLnBrk="0" hangingPunct="1">
                        <a:buFont typeface="+mj-lt"/>
                        <a:buAutoNum type="arabicPeriod"/>
                      </a:pPr>
                      <a:r>
                        <a:rPr kumimoji="0" lang="zh-TW" altLang="zh-HK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未来三年将有不少军官退休，请祷告军兵会聆听和顺服于神服侍的呼召。</a:t>
                      </a:r>
                    </a:p>
                    <a:p>
                      <a:pPr marL="228600" lvl="0" indent="-228600" algn="l" rtl="0" eaLnBrk="1" latinLnBrk="0" hangingPunct="1">
                        <a:buFont typeface="+mj-lt"/>
                        <a:buAutoNum type="arabicPeriod"/>
                      </a:pPr>
                      <a:r>
                        <a:rPr kumimoji="0" lang="zh-TW" altLang="zh-HK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请祷告领袖团队能有智慧面对持续的挑战，让管理变得更完善，作出更清晰的长期策略。</a:t>
                      </a: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78425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61691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smGrid">
          <a:fgClr>
            <a:schemeClr val="bg2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表格 24"/>
          <p:cNvGraphicFramePr>
            <a:graphicFrameLocks noGrp="1"/>
          </p:cNvGraphicFramePr>
          <p:nvPr/>
        </p:nvGraphicFramePr>
        <p:xfrm>
          <a:off x="63374" y="783912"/>
          <a:ext cx="9080626" cy="6088455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{21E4AEA4-8DFA-4A89-87EB-49C32662AFE0}</a:tableStyleId>
              </a:tblPr>
              <a:tblGrid>
                <a:gridCol w="1544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61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88455"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zh-TW" altLang="en-US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indent="0" algn="l" rtl="0" eaLnBrk="1" latinLnBrk="0" hangingPunct="1"/>
                      <a:endParaRPr kumimoji="0" lang="zh-TW" altLang="zh-HK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335" marR="13335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矩形 7">
            <a:extLst>
              <a:ext uri="{FF2B5EF4-FFF2-40B4-BE49-F238E27FC236}">
                <a16:creationId xmlns:a16="http://schemas.microsoft.com/office/drawing/2014/main" id="{1A36ABB0-F0AE-47F6-B383-98B821666D8E}"/>
              </a:ext>
            </a:extLst>
          </p:cNvPr>
          <p:cNvSpPr/>
          <p:nvPr/>
        </p:nvSpPr>
        <p:spPr>
          <a:xfrm>
            <a:off x="-58036" y="47278"/>
            <a:ext cx="2670773" cy="8925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zh-HK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zh-TW" altLang="en-US" sz="1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/>
                <a:ea typeface="新細明體"/>
              </a:rPr>
              <a:t>祈祷事项</a:t>
            </a:r>
            <a:r>
              <a:rPr lang="en-US" altLang="zh-HK" sz="1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/>
                <a:ea typeface="新細明體"/>
              </a:rPr>
              <a:t> – </a:t>
            </a:r>
            <a:r>
              <a:rPr lang="en-US" altLang="zh-TW" sz="1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/>
                <a:ea typeface="新細明體"/>
              </a:rPr>
              <a:t>2023</a:t>
            </a:r>
            <a:r>
              <a:rPr lang="zh-TW" altLang="en-US" sz="1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/>
                <a:ea typeface="新細明體"/>
              </a:rPr>
              <a:t>年</a:t>
            </a:r>
            <a:r>
              <a:rPr lang="en-US" altLang="zh-TW" sz="1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/>
                <a:ea typeface="新細明體"/>
              </a:rPr>
              <a:t>5</a:t>
            </a:r>
            <a:r>
              <a:rPr lang="zh-TW" altLang="en-US" sz="1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/>
                <a:ea typeface="新細明體"/>
              </a:rPr>
              <a:t>月</a:t>
            </a:r>
            <a:endParaRPr lang="en-US" altLang="zh-HK" sz="1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新細明體"/>
              <a:ea typeface="新細明體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HK" sz="1400" b="1" i="0" u="none" strike="noStrike" kern="10" cap="none" spc="0" normalizeH="0" baseline="0" noProof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新細明體" panose="02020500000000000000" pitchFamily="18" charset="-120"/>
              <a:ea typeface="新細明體" panose="02020500000000000000" pitchFamily="18" charset="-120"/>
              <a:cs typeface="+mn-cs"/>
            </a:endParaRPr>
          </a:p>
        </p:txBody>
      </p:sp>
      <p:pic>
        <p:nvPicPr>
          <p:cNvPr id="11" name="Picture 2" descr="G:\ON FILE\My Pictures\Army Logo\Logos\CrestC_cymk.png">
            <a:extLst>
              <a:ext uri="{FF2B5EF4-FFF2-40B4-BE49-F238E27FC236}">
                <a16:creationId xmlns:a16="http://schemas.microsoft.com/office/drawing/2014/main" id="{C52E1106-3FF2-4B4A-A7ED-8E26B3ED7D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62" y="38225"/>
            <a:ext cx="535589" cy="632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矩形 11">
            <a:extLst>
              <a:ext uri="{FF2B5EF4-FFF2-40B4-BE49-F238E27FC236}">
                <a16:creationId xmlns:a16="http://schemas.microsoft.com/office/drawing/2014/main" id="{586831A2-8B87-4353-A677-05E294AADFA4}"/>
              </a:ext>
            </a:extLst>
          </p:cNvPr>
          <p:cNvSpPr/>
          <p:nvPr/>
        </p:nvSpPr>
        <p:spPr>
          <a:xfrm>
            <a:off x="2998227" y="180236"/>
            <a:ext cx="5108434" cy="461665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  <a:softEdge rad="317500"/>
          </a:effectLst>
        </p:spPr>
        <p:txBody>
          <a:bodyPr wrap="square">
            <a:spAutoFit/>
          </a:bodyPr>
          <a:lstStyle/>
          <a:p>
            <a:r>
              <a:rPr lang="zh-TW" altLang="en-US" sz="2400" dirty="0">
                <a:solidFill>
                  <a:srgbClr val="000000"/>
                </a:solidFill>
                <a:effectLst>
                  <a:glow rad="63500">
                    <a:srgbClr val="FFC000">
                      <a:alpha val="40000"/>
                    </a:srgbClr>
                  </a:glow>
                </a:effectLst>
              </a:rPr>
              <a:t>我们一起越变越强</a:t>
            </a:r>
            <a:endParaRPr lang="zh-TW" altLang="zh-HK" sz="2400" dirty="0">
              <a:solidFill>
                <a:srgbClr val="000000"/>
              </a:solidFill>
              <a:effectLst>
                <a:glow rad="63500">
                  <a:srgbClr val="FFC000">
                    <a:alpha val="40000"/>
                  </a:srgbClr>
                </a:glow>
              </a:effectLst>
            </a:endParaRP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C1A9F576-7788-409C-A442-172635AAE3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416853"/>
              </p:ext>
            </p:extLst>
          </p:nvPr>
        </p:nvGraphicFramePr>
        <p:xfrm>
          <a:off x="344796" y="1263818"/>
          <a:ext cx="8517781" cy="40273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3455">
                  <a:extLst>
                    <a:ext uri="{9D8B030D-6E8A-4147-A177-3AD203B41FA5}">
                      <a16:colId xmlns:a16="http://schemas.microsoft.com/office/drawing/2014/main" val="3869904112"/>
                    </a:ext>
                  </a:extLst>
                </a:gridCol>
                <a:gridCol w="7774326">
                  <a:extLst>
                    <a:ext uri="{9D8B030D-6E8A-4147-A177-3AD203B41FA5}">
                      <a16:colId xmlns:a16="http://schemas.microsoft.com/office/drawing/2014/main" val="3547176046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kumimoji="0" lang="zh-TW" alt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第五周</a:t>
                      </a:r>
                      <a:endParaRPr lang="zh-HK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HK" alt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6854202"/>
                  </a:ext>
                </a:extLst>
              </a:tr>
              <a:tr h="237754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kumimoji="0" lang="zh-TW" altLang="en-US" sz="1400" b="1" kern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細明體" panose="02020509000000000000" pitchFamily="49" charset="-120"/>
                          <a:cs typeface="+mn-cs"/>
                        </a:rPr>
                        <a:t>日期</a:t>
                      </a:r>
                      <a:endParaRPr kumimoji="0" lang="zh-HK" altLang="en-US" sz="1400" b="1" kern="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細明體" panose="02020509000000000000" pitchFamily="49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zh-TW" altLang="en-US" sz="1400" b="1" kern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細明體" panose="02020509000000000000" pitchFamily="49" charset="-120"/>
                          <a:cs typeface="+mn-cs"/>
                        </a:rPr>
                        <a:t>代祷单位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1035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HK" sz="1200" b="1" kern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細明體" panose="02020509000000000000" pitchFamily="49" charset="-120"/>
                          <a:cs typeface="+mn-cs"/>
                        </a:rPr>
                        <a:t>2</a:t>
                      </a:r>
                      <a:r>
                        <a:rPr kumimoji="0" lang="en-US" altLang="zh-TW" sz="1200" b="1" kern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細明體" panose="02020509000000000000" pitchFamily="49" charset="-120"/>
                          <a:cs typeface="+mn-cs"/>
                        </a:rPr>
                        <a:t>9</a:t>
                      </a:r>
                      <a:r>
                        <a:rPr kumimoji="0" lang="en-US" altLang="zh-HK" sz="1200" b="1" kern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細明體" panose="02020509000000000000" pitchFamily="49" charset="-120"/>
                          <a:cs typeface="+mn-cs"/>
                        </a:rPr>
                        <a:t>/05</a:t>
                      </a:r>
                      <a:endParaRPr kumimoji="0" lang="zh-HK" altLang="en-US" sz="1200" b="1" kern="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細明體" panose="02020509000000000000" pitchFamily="49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贸易部</a:t>
                      </a:r>
                    </a:p>
                    <a:p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行政主任</a:t>
                      </a:r>
                      <a:r>
                        <a:rPr kumimoji="0" lang="fr-FR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赖嘉祺先生</a:t>
                      </a:r>
                    </a:p>
                    <a:p>
                      <a:endParaRPr kumimoji="0" lang="zh-TW" altLang="zh-HK" sz="1200" b="1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endParaRPr kumimoji="0" lang="zh-TW" altLang="zh-HK" sz="1200" b="0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425839"/>
                  </a:ext>
                </a:extLst>
              </a:tr>
              <a:tr h="3017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kern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細明體" panose="02020509000000000000" pitchFamily="49" charset="-120"/>
                          <a:cs typeface="+mn-cs"/>
                        </a:rPr>
                        <a:t>30</a:t>
                      </a:r>
                      <a:r>
                        <a:rPr kumimoji="0" lang="en-AU" altLang="zh-HK" sz="1200" b="1" kern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細明體" panose="02020509000000000000" pitchFamily="49" charset="-120"/>
                          <a:cs typeface="+mn-cs"/>
                        </a:rPr>
                        <a:t>/0</a:t>
                      </a:r>
                      <a:r>
                        <a:rPr kumimoji="0" lang="en-US" altLang="zh-HK" sz="1200" b="1" kern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細明體" panose="02020509000000000000" pitchFamily="49" charset="-120"/>
                          <a:cs typeface="+mn-cs"/>
                        </a:rPr>
                        <a:t>5</a:t>
                      </a:r>
                      <a:endParaRPr kumimoji="0" lang="zh-HK" altLang="en-US" sz="1200" b="1" kern="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細明體" panose="02020509000000000000" pitchFamily="49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 eaLnBrk="1" latinLnBrk="0" hangingPunct="1">
                        <a:buFont typeface="+mj-lt"/>
                      </a:pPr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九龙城队</a:t>
                      </a:r>
                    </a:p>
                    <a:p>
                      <a:pPr lvl="0" algn="l" rtl="0" eaLnBrk="1" latinLnBrk="0" hangingPunct="1">
                        <a:buFont typeface="+mj-lt"/>
                      </a:pPr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部队军官</a:t>
                      </a:r>
                      <a:r>
                        <a:rPr kumimoji="0" lang="fr-FR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叶</a:t>
                      </a:r>
                      <a:r>
                        <a:rPr kumimoji="0" lang="zh-TW" altLang="en-US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大卫</a:t>
                      </a:r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少校</a:t>
                      </a:r>
                    </a:p>
                    <a:p>
                      <a:pPr lvl="0" algn="l" rtl="0" eaLnBrk="1" latinLnBrk="0" hangingPunct="1">
                        <a:buFont typeface="+mj-lt"/>
                      </a:pPr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助理部队军官</a:t>
                      </a:r>
                      <a:r>
                        <a:rPr kumimoji="0" lang="fr-FR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李嘉濠学员中尉</a:t>
                      </a:r>
                    </a:p>
                    <a:p>
                      <a:pPr lvl="0" algn="l" rtl="0" eaLnBrk="1" latinLnBrk="0" hangingPunct="1">
                        <a:buFont typeface="+mj-lt"/>
                      </a:pPr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代祷</a:t>
                      </a:r>
                      <a:r>
                        <a:rPr kumimoji="0" lang="fr-FR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kumimoji="0" lang="zh-TW" altLang="zh-HK" sz="1200" b="1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lvl="0" indent="-228600" algn="l" rtl="0" eaLnBrk="1" latinLnBrk="0" hangingPunct="1">
                        <a:buFont typeface="+mj-lt"/>
                        <a:buAutoNum type="arabicPeriod"/>
                      </a:pPr>
                      <a:r>
                        <a:rPr kumimoji="0" lang="zh-TW" altLang="zh-HK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为多个移居海外的家庭祈祷，求神让他们尽快适应和投入当地生活。</a:t>
                      </a:r>
                    </a:p>
                    <a:p>
                      <a:pPr marL="228600" lvl="0" indent="-228600" algn="l" rtl="0" eaLnBrk="1" latinLnBrk="0" hangingPunct="1">
                        <a:buFont typeface="+mj-lt"/>
                        <a:buAutoNum type="arabicPeriod"/>
                      </a:pPr>
                      <a:r>
                        <a:rPr kumimoji="0" lang="zh-TW" altLang="zh-HK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为部队的福音事工祈祷，求主坚强我们的心志，赐智慧和方法去拯救灵魂，</a:t>
                      </a:r>
                    </a:p>
                    <a:p>
                      <a:pPr marL="228600" lvl="0" indent="-228600" algn="l" rtl="0" eaLnBrk="1" latinLnBrk="0" hangingPunct="1">
                        <a:buFont typeface="+mj-lt"/>
                        <a:buAutoNum type="arabicPeriod"/>
                      </a:pPr>
                      <a:r>
                        <a:rPr kumimoji="0" lang="zh-TW" altLang="zh-HK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为</a:t>
                      </a:r>
                      <a:r>
                        <a:rPr kumimoji="0" lang="zh-TW" altLang="en-US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社</a:t>
                      </a:r>
                      <a:r>
                        <a:rPr kumimoji="0" lang="zh-TW" altLang="zh-HK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区中心祈祷，让同工们更有能力照顾参加的小朋友的需要。</a:t>
                      </a: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469816"/>
                  </a:ext>
                </a:extLst>
              </a:tr>
              <a:tr h="3017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1" kern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細明體" panose="02020509000000000000" pitchFamily="49" charset="-120"/>
                          <a:cs typeface="+mn-cs"/>
                        </a:rPr>
                        <a:t>31</a:t>
                      </a:r>
                      <a:r>
                        <a:rPr kumimoji="0" lang="en-US" altLang="zh-HK" sz="1200" b="1" kern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細明體" panose="02020509000000000000" pitchFamily="49" charset="-120"/>
                          <a:cs typeface="+mn-cs"/>
                        </a:rPr>
                        <a:t>/05</a:t>
                      </a:r>
                      <a:endParaRPr kumimoji="0" lang="zh-HK" altLang="en-US" sz="1200" b="1" kern="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細明體" panose="02020509000000000000" pitchFamily="49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田家炳学校</a:t>
                      </a:r>
                    </a:p>
                    <a:p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校长：陈志斌先生</a:t>
                      </a:r>
                    </a:p>
                    <a:p>
                      <a:r>
                        <a:rPr kumimoji="0" lang="zh-TW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代祷</a:t>
                      </a:r>
                      <a:r>
                        <a:rPr kumimoji="0" lang="fr-FR" altLang="zh-HK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kumimoji="0" lang="zh-TW" altLang="zh-HK" sz="1200" b="1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kumimoji="0" lang="zh-TW" altLang="zh-HK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求主保守田小这个禾场能得力，可以继续培育孩子，让他</a:t>
                      </a:r>
                      <a:r>
                        <a:rPr kumimoji="0" lang="fr-FR" altLang="zh-HK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zh-TW" altLang="zh-HK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她们及其家庭都有主的恩泽及看顾，健康快乐地成长及生活。让田家炳学校与沙田队继续发挥「堂校合一」的精神，作盐作光。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kumimoji="0" lang="zh-TW" altLang="zh-HK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求主加能赐力给田小同工，让他</a:t>
                      </a:r>
                      <a:r>
                        <a:rPr kumimoji="0" lang="fr-FR" altLang="zh-HK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zh-TW" altLang="zh-HK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她们可以按主的旨意而行，做主的仆人，为区内有需要的孩子及其家庭作出帮助，荣神益人。保守他</a:t>
                      </a:r>
                      <a:r>
                        <a:rPr kumimoji="0" lang="fr-FR" altLang="zh-HK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zh-TW" altLang="zh-HK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她们及其家人有健康的体魄及和睦的关系，赐恩给他</a:t>
                      </a:r>
                      <a:r>
                        <a:rPr kumimoji="0" lang="fr-FR" altLang="zh-HK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zh-TW" altLang="zh-HK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她们。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kumimoji="0" lang="zh-TW" altLang="en-US" sz="1200" b="0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54576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14824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公正">
  <a:themeElements>
    <a:clrScheme name="地平線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中庸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公正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地平線">
    <a:dk1>
      <a:srgbClr val="000000"/>
    </a:dk1>
    <a:lt1>
      <a:srgbClr val="FFFFFF"/>
    </a:lt1>
    <a:dk2>
      <a:srgbClr val="1F2123"/>
    </a:dk2>
    <a:lt2>
      <a:srgbClr val="DC9E1F"/>
    </a:lt2>
    <a:accent1>
      <a:srgbClr val="7E97AD"/>
    </a:accent1>
    <a:accent2>
      <a:srgbClr val="CC8E60"/>
    </a:accent2>
    <a:accent3>
      <a:srgbClr val="7A6A60"/>
    </a:accent3>
    <a:accent4>
      <a:srgbClr val="B4936D"/>
    </a:accent4>
    <a:accent5>
      <a:srgbClr val="67787B"/>
    </a:accent5>
    <a:accent6>
      <a:srgbClr val="9D936F"/>
    </a:accent6>
    <a:hlink>
      <a:srgbClr val="646464"/>
    </a:hlink>
    <a:folHlink>
      <a:srgbClr val="969696"/>
    </a:folHlink>
  </a:clrScheme>
</a:themeOverride>
</file>

<file path=ppt/theme/themeOverride2.xml><?xml version="1.0" encoding="utf-8"?>
<a:themeOverride xmlns:a="http://schemas.openxmlformats.org/drawingml/2006/main">
  <a:clrScheme name="地平線">
    <a:dk1>
      <a:srgbClr val="000000"/>
    </a:dk1>
    <a:lt1>
      <a:srgbClr val="FFFFFF"/>
    </a:lt1>
    <a:dk2>
      <a:srgbClr val="1F2123"/>
    </a:dk2>
    <a:lt2>
      <a:srgbClr val="DC9E1F"/>
    </a:lt2>
    <a:accent1>
      <a:srgbClr val="7E97AD"/>
    </a:accent1>
    <a:accent2>
      <a:srgbClr val="CC8E60"/>
    </a:accent2>
    <a:accent3>
      <a:srgbClr val="7A6A60"/>
    </a:accent3>
    <a:accent4>
      <a:srgbClr val="B4936D"/>
    </a:accent4>
    <a:accent5>
      <a:srgbClr val="67787B"/>
    </a:accent5>
    <a:accent6>
      <a:srgbClr val="9D936F"/>
    </a:accent6>
    <a:hlink>
      <a:srgbClr val="646464"/>
    </a:hlink>
    <a:folHlink>
      <a:srgbClr val="969696"/>
    </a:folHlink>
  </a:clrScheme>
</a:themeOverride>
</file>

<file path=ppt/theme/themeOverride3.xml><?xml version="1.0" encoding="utf-8"?>
<a:themeOverride xmlns:a="http://schemas.openxmlformats.org/drawingml/2006/main">
  <a:clrScheme name="地平線">
    <a:dk1>
      <a:srgbClr val="000000"/>
    </a:dk1>
    <a:lt1>
      <a:srgbClr val="FFFFFF"/>
    </a:lt1>
    <a:dk2>
      <a:srgbClr val="1F2123"/>
    </a:dk2>
    <a:lt2>
      <a:srgbClr val="DC9E1F"/>
    </a:lt2>
    <a:accent1>
      <a:srgbClr val="7E97AD"/>
    </a:accent1>
    <a:accent2>
      <a:srgbClr val="CC8E60"/>
    </a:accent2>
    <a:accent3>
      <a:srgbClr val="7A6A60"/>
    </a:accent3>
    <a:accent4>
      <a:srgbClr val="B4936D"/>
    </a:accent4>
    <a:accent5>
      <a:srgbClr val="67787B"/>
    </a:accent5>
    <a:accent6>
      <a:srgbClr val="9D936F"/>
    </a:accent6>
    <a:hlink>
      <a:srgbClr val="646464"/>
    </a:hlink>
    <a:folHlink>
      <a:srgbClr val="969696"/>
    </a:folHlink>
  </a:clrScheme>
</a:themeOverride>
</file>

<file path=ppt/theme/themeOverride4.xml><?xml version="1.0" encoding="utf-8"?>
<a:themeOverride xmlns:a="http://schemas.openxmlformats.org/drawingml/2006/main">
  <a:clrScheme name="地平線">
    <a:dk1>
      <a:srgbClr val="000000"/>
    </a:dk1>
    <a:lt1>
      <a:srgbClr val="FFFFFF"/>
    </a:lt1>
    <a:dk2>
      <a:srgbClr val="1F2123"/>
    </a:dk2>
    <a:lt2>
      <a:srgbClr val="DC9E1F"/>
    </a:lt2>
    <a:accent1>
      <a:srgbClr val="7E97AD"/>
    </a:accent1>
    <a:accent2>
      <a:srgbClr val="CC8E60"/>
    </a:accent2>
    <a:accent3>
      <a:srgbClr val="7A6A60"/>
    </a:accent3>
    <a:accent4>
      <a:srgbClr val="B4936D"/>
    </a:accent4>
    <a:accent5>
      <a:srgbClr val="67787B"/>
    </a:accent5>
    <a:accent6>
      <a:srgbClr val="9D936F"/>
    </a:accent6>
    <a:hlink>
      <a:srgbClr val="646464"/>
    </a:hlink>
    <a:folHlink>
      <a:srgbClr val="969696"/>
    </a:folHlink>
  </a:clrScheme>
</a:themeOverride>
</file>

<file path=ppt/theme/themeOverride5.xml><?xml version="1.0" encoding="utf-8"?>
<a:themeOverride xmlns:a="http://schemas.openxmlformats.org/drawingml/2006/main">
  <a:clrScheme name="地平線">
    <a:dk1>
      <a:srgbClr val="000000"/>
    </a:dk1>
    <a:lt1>
      <a:srgbClr val="FFFFFF"/>
    </a:lt1>
    <a:dk2>
      <a:srgbClr val="1F2123"/>
    </a:dk2>
    <a:lt2>
      <a:srgbClr val="DC9E1F"/>
    </a:lt2>
    <a:accent1>
      <a:srgbClr val="7E97AD"/>
    </a:accent1>
    <a:accent2>
      <a:srgbClr val="CC8E60"/>
    </a:accent2>
    <a:accent3>
      <a:srgbClr val="7A6A60"/>
    </a:accent3>
    <a:accent4>
      <a:srgbClr val="B4936D"/>
    </a:accent4>
    <a:accent5>
      <a:srgbClr val="67787B"/>
    </a:accent5>
    <a:accent6>
      <a:srgbClr val="9D936F"/>
    </a:accent6>
    <a:hlink>
      <a:srgbClr val="646464"/>
    </a:hlink>
    <a:folHlink>
      <a:srgbClr val="969696"/>
    </a:folHlink>
  </a:clrScheme>
</a:themeOverride>
</file>

<file path=ppt/theme/themeOverride6.xml><?xml version="1.0" encoding="utf-8"?>
<a:themeOverride xmlns:a="http://schemas.openxmlformats.org/drawingml/2006/main">
  <a:clrScheme name="地平線">
    <a:dk1>
      <a:srgbClr val="000000"/>
    </a:dk1>
    <a:lt1>
      <a:srgbClr val="FFFFFF"/>
    </a:lt1>
    <a:dk2>
      <a:srgbClr val="1F2123"/>
    </a:dk2>
    <a:lt2>
      <a:srgbClr val="DC9E1F"/>
    </a:lt2>
    <a:accent1>
      <a:srgbClr val="7E97AD"/>
    </a:accent1>
    <a:accent2>
      <a:srgbClr val="CC8E60"/>
    </a:accent2>
    <a:accent3>
      <a:srgbClr val="7A6A60"/>
    </a:accent3>
    <a:accent4>
      <a:srgbClr val="B4936D"/>
    </a:accent4>
    <a:accent5>
      <a:srgbClr val="67787B"/>
    </a:accent5>
    <a:accent6>
      <a:srgbClr val="9D936F"/>
    </a:accent6>
    <a:hlink>
      <a:srgbClr val="646464"/>
    </a:hlink>
    <a:folHlink>
      <a:srgbClr val="969696"/>
    </a:folHlink>
  </a:clrScheme>
</a:themeOverride>
</file>

<file path=ppt/theme/themeOverride7.xml><?xml version="1.0" encoding="utf-8"?>
<a:themeOverride xmlns:a="http://schemas.openxmlformats.org/drawingml/2006/main">
  <a:clrScheme name="地平線">
    <a:dk1>
      <a:srgbClr val="000000"/>
    </a:dk1>
    <a:lt1>
      <a:srgbClr val="FFFFFF"/>
    </a:lt1>
    <a:dk2>
      <a:srgbClr val="1F2123"/>
    </a:dk2>
    <a:lt2>
      <a:srgbClr val="DC9E1F"/>
    </a:lt2>
    <a:accent1>
      <a:srgbClr val="7E97AD"/>
    </a:accent1>
    <a:accent2>
      <a:srgbClr val="CC8E60"/>
    </a:accent2>
    <a:accent3>
      <a:srgbClr val="7A6A60"/>
    </a:accent3>
    <a:accent4>
      <a:srgbClr val="B4936D"/>
    </a:accent4>
    <a:accent5>
      <a:srgbClr val="67787B"/>
    </a:accent5>
    <a:accent6>
      <a:srgbClr val="9D936F"/>
    </a:accent6>
    <a:hlink>
      <a:srgbClr val="646464"/>
    </a:hlink>
    <a:folHlink>
      <a:srgbClr val="969696"/>
    </a:folHlink>
  </a:clrScheme>
</a:themeOverride>
</file>

<file path=ppt/theme/themeOverride8.xml><?xml version="1.0" encoding="utf-8"?>
<a:themeOverride xmlns:a="http://schemas.openxmlformats.org/drawingml/2006/main">
  <a:clrScheme name="地平線">
    <a:dk1>
      <a:srgbClr val="000000"/>
    </a:dk1>
    <a:lt1>
      <a:srgbClr val="FFFFFF"/>
    </a:lt1>
    <a:dk2>
      <a:srgbClr val="1F2123"/>
    </a:dk2>
    <a:lt2>
      <a:srgbClr val="DC9E1F"/>
    </a:lt2>
    <a:accent1>
      <a:srgbClr val="7E97AD"/>
    </a:accent1>
    <a:accent2>
      <a:srgbClr val="CC8E60"/>
    </a:accent2>
    <a:accent3>
      <a:srgbClr val="7A6A60"/>
    </a:accent3>
    <a:accent4>
      <a:srgbClr val="B4936D"/>
    </a:accent4>
    <a:accent5>
      <a:srgbClr val="67787B"/>
    </a:accent5>
    <a:accent6>
      <a:srgbClr val="9D936F"/>
    </a:accent6>
    <a:hlink>
      <a:srgbClr val="646464"/>
    </a:hlink>
    <a:folHlink>
      <a:srgbClr val="969696"/>
    </a:folHlink>
  </a:clrScheme>
</a:themeOverride>
</file>

<file path=ppt/theme/themeOverride9.xml><?xml version="1.0" encoding="utf-8"?>
<a:themeOverride xmlns:a="http://schemas.openxmlformats.org/drawingml/2006/main">
  <a:clrScheme name="地平線">
    <a:dk1>
      <a:srgbClr val="000000"/>
    </a:dk1>
    <a:lt1>
      <a:srgbClr val="FFFFFF"/>
    </a:lt1>
    <a:dk2>
      <a:srgbClr val="1F2123"/>
    </a:dk2>
    <a:lt2>
      <a:srgbClr val="DC9E1F"/>
    </a:lt2>
    <a:accent1>
      <a:srgbClr val="7E97AD"/>
    </a:accent1>
    <a:accent2>
      <a:srgbClr val="CC8E60"/>
    </a:accent2>
    <a:accent3>
      <a:srgbClr val="7A6A60"/>
    </a:accent3>
    <a:accent4>
      <a:srgbClr val="B4936D"/>
    </a:accent4>
    <a:accent5>
      <a:srgbClr val="67787B"/>
    </a:accent5>
    <a:accent6>
      <a:srgbClr val="9D936F"/>
    </a:accent6>
    <a:hlink>
      <a:srgbClr val="646464"/>
    </a:hlink>
    <a:folHlink>
      <a:srgbClr val="96969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14684</TotalTime>
  <Words>2830</Words>
  <Application>Microsoft Office PowerPoint</Application>
  <PresentationFormat>Overhead</PresentationFormat>
  <Paragraphs>196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微軟正黑體</vt:lpstr>
      <vt:lpstr>新細明體</vt:lpstr>
      <vt:lpstr>Arial</vt:lpstr>
      <vt:lpstr>Calibri</vt:lpstr>
      <vt:lpstr>Tw Cen MT</vt:lpstr>
      <vt:lpstr>Wingdings 2</vt:lpstr>
      <vt:lpstr>1_公正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Henry Tse</dc:creator>
  <cp:lastModifiedBy>Joyce Tam</cp:lastModifiedBy>
  <cp:revision>1194</cp:revision>
  <cp:lastPrinted>2022-12-30T04:13:35Z</cp:lastPrinted>
  <dcterms:created xsi:type="dcterms:W3CDTF">2014-09-25T08:48:47Z</dcterms:created>
  <dcterms:modified xsi:type="dcterms:W3CDTF">2023-05-27T03:54:29Z</dcterms:modified>
</cp:coreProperties>
</file>